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653" autoAdjust="0"/>
  </p:normalViewPr>
  <p:slideViewPr>
    <p:cSldViewPr>
      <p:cViewPr varScale="1">
        <p:scale>
          <a:sx n="56" d="100"/>
          <a:sy n="56" d="100"/>
        </p:scale>
        <p:origin x="161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E4C7D-EFC1-4650-9BDA-09EC800049E6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89DC5-CD1E-4F99-8E81-F7E37FB11D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2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A02</a:t>
            </a:r>
            <a:r>
              <a:rPr lang="ko-KR" altLang="en-US" dirty="0"/>
              <a:t>조 </a:t>
            </a:r>
            <a:r>
              <a:rPr lang="ko-KR" altLang="en-US" dirty="0" err="1"/>
              <a:t>우로보로스</a:t>
            </a:r>
            <a:r>
              <a:rPr lang="ko-KR" altLang="en-US" dirty="0"/>
              <a:t> 팀 발표자 이정희입니다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직접 크롤링한 리뷰 데이터를 활용해서 서울시에 위치한 빵집을 추천해주는 컨셉으로 최종 프로젝트를 준비해왔습니다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오늘은 프로젝트 기획에서부터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단계까지 진행된 사항을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81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개의 칼럼에 세 가지 칼럼이 앞으로 추가될 예정인데요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중 하나가 바로 </a:t>
            </a:r>
            <a:r>
              <a:rPr lang="en-US" altLang="ko-KR" dirty="0"/>
              <a:t>'</a:t>
            </a:r>
            <a:r>
              <a:rPr lang="ko-KR" altLang="en-US" dirty="0"/>
              <a:t>경사도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경사도 칼럼을 데이터셋에 </a:t>
            </a:r>
            <a:r>
              <a:rPr lang="ko-KR" altLang="en-US" dirty="0" err="1"/>
              <a:t>포함시켜야겠다고</a:t>
            </a:r>
            <a:r>
              <a:rPr lang="ko-KR" altLang="en-US" dirty="0"/>
              <a:t> 생각했던 이유는</a:t>
            </a:r>
          </a:p>
          <a:p>
            <a:r>
              <a:rPr lang="ko-KR" altLang="en-US" dirty="0"/>
              <a:t>분명 가족들과 함께 방문하기 좋은 빵 맛집을 </a:t>
            </a:r>
            <a:r>
              <a:rPr lang="ko-KR" altLang="en-US" dirty="0" err="1"/>
              <a:t>추천받고자</a:t>
            </a:r>
            <a:r>
              <a:rPr lang="ko-KR" altLang="en-US" dirty="0"/>
              <a:t> 하는 사용자들도 </a:t>
            </a:r>
            <a:r>
              <a:rPr lang="ko-KR" altLang="en-US" dirty="0" err="1"/>
              <a:t>있을텐데</a:t>
            </a:r>
            <a:endParaRPr lang="ko-KR" altLang="en-US" dirty="0"/>
          </a:p>
          <a:p>
            <a:r>
              <a:rPr lang="ko-KR" altLang="en-US" dirty="0"/>
              <a:t>가족 내 고령자 또는 무릎이 편치 않은 사람이 </a:t>
            </a:r>
            <a:r>
              <a:rPr lang="ko-KR" altLang="en-US" dirty="0" err="1"/>
              <a:t>포함되어있을</a:t>
            </a:r>
            <a:r>
              <a:rPr lang="ko-KR" altLang="en-US" dirty="0"/>
              <a:t> 경우 경사도가 높은 맛집은 추천에서 </a:t>
            </a:r>
            <a:r>
              <a:rPr lang="ko-KR" altLang="en-US" dirty="0" err="1"/>
              <a:t>제외시켜야하기</a:t>
            </a:r>
            <a:r>
              <a:rPr lang="ko-KR" altLang="en-US" dirty="0"/>
              <a:t>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경사도를 추출하는 작업은 </a:t>
            </a:r>
            <a:r>
              <a:rPr lang="en-US" altLang="ko-KR" dirty="0"/>
              <a:t>QGIS</a:t>
            </a:r>
            <a:r>
              <a:rPr lang="ko-KR" altLang="en-US" dirty="0"/>
              <a:t>라는 이름의 지리정보처리시스템과 파이썬</a:t>
            </a:r>
            <a:r>
              <a:rPr lang="en-US" altLang="ko-KR" dirty="0"/>
              <a:t>, </a:t>
            </a:r>
            <a:r>
              <a:rPr lang="ko-KR" altLang="en-US" dirty="0"/>
              <a:t>그리고 주소를 경위도 좌표로 자동 변화해주는 </a:t>
            </a:r>
            <a:r>
              <a:rPr lang="en-US" altLang="ko-KR" dirty="0"/>
              <a:t>GEO CODING TOOL </a:t>
            </a:r>
            <a:r>
              <a:rPr lang="ko-KR" altLang="en-US" dirty="0"/>
              <a:t>이렇게 세 가지 도구를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8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경사도를 추출하는 방법에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한 가게당 여러 개의 리뷰가 작성됨에 따라 총 </a:t>
            </a:r>
            <a:r>
              <a:rPr lang="en-US" altLang="ko-KR" dirty="0"/>
              <a:t>188,776</a:t>
            </a:r>
            <a:r>
              <a:rPr lang="ko-KR" altLang="en-US" dirty="0"/>
              <a:t>건의 데이터가 수집됐었습니다</a:t>
            </a:r>
            <a:r>
              <a:rPr lang="en-US" altLang="ko-KR" dirty="0"/>
              <a:t>. </a:t>
            </a:r>
            <a:r>
              <a:rPr lang="ko-KR" altLang="en-US" dirty="0"/>
              <a:t>주소 기반 경위도 좌표를 추출하기위해서는 </a:t>
            </a:r>
            <a:r>
              <a:rPr lang="ko-KR" altLang="en-US" dirty="0" err="1"/>
              <a:t>가게별</a:t>
            </a:r>
            <a:r>
              <a:rPr lang="ko-KR" altLang="en-US" dirty="0"/>
              <a:t> 주소지 확인이 필요하기때문에 가게명의 </a:t>
            </a:r>
            <a:r>
              <a:rPr lang="ko-KR" altLang="en-US" dirty="0" err="1"/>
              <a:t>고유값을</a:t>
            </a:r>
            <a:r>
              <a:rPr lang="ko-KR" altLang="en-US" dirty="0"/>
              <a:t> 먼저 추출하였습니다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위에서 확인한 가게들을 </a:t>
            </a:r>
            <a:r>
              <a:rPr lang="en-US" altLang="ko-KR" dirty="0"/>
              <a:t>QGIS </a:t>
            </a:r>
            <a:r>
              <a:rPr lang="ko-KR" altLang="en-US" dirty="0"/>
              <a:t>상에 </a:t>
            </a:r>
            <a:r>
              <a:rPr lang="ko-KR" altLang="en-US" dirty="0" err="1"/>
              <a:t>위치시키기위해서는</a:t>
            </a:r>
            <a:r>
              <a:rPr lang="ko-KR" altLang="en-US" dirty="0"/>
              <a:t> 주소를 경위도 좌표로 전환할 필요가 있는데 이 때 </a:t>
            </a:r>
            <a:r>
              <a:rPr lang="en-US" altLang="ko-KR" dirty="0"/>
              <a:t>Geo coding tool</a:t>
            </a:r>
            <a:r>
              <a:rPr lang="ko-KR" altLang="en-US" dirty="0"/>
              <a:t>을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가게 데이터를 위치시키고 나면 나중에 경사도를 계산한 레이어와 </a:t>
            </a:r>
            <a:r>
              <a:rPr lang="en-US" altLang="ko-KR" dirty="0"/>
              <a:t>point sampling </a:t>
            </a:r>
            <a:r>
              <a:rPr lang="ko-KR" altLang="en-US" dirty="0"/>
              <a:t>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166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준비한 점포 데이터와 서울시 </a:t>
            </a:r>
            <a:r>
              <a:rPr lang="en-US" altLang="ko-KR" dirty="0"/>
              <a:t>DEM </a:t>
            </a:r>
            <a:r>
              <a:rPr lang="ko-KR" altLang="en-US" dirty="0"/>
              <a:t>지도를 모두 불러오면 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DEM </a:t>
            </a:r>
            <a:r>
              <a:rPr lang="ko-KR" altLang="en-US" dirty="0" err="1"/>
              <a:t>지도란</a:t>
            </a:r>
            <a:r>
              <a:rPr lang="ko-KR" altLang="en-US" dirty="0"/>
              <a:t> </a:t>
            </a:r>
            <a:r>
              <a:rPr lang="en-US" altLang="ko-KR" dirty="0"/>
              <a:t>Digital Elevation Model</a:t>
            </a:r>
            <a:r>
              <a:rPr lang="ko-KR" altLang="en-US" dirty="0"/>
              <a:t>의 약자로 </a:t>
            </a:r>
            <a:r>
              <a:rPr lang="ko-KR" altLang="en-US" dirty="0" err="1"/>
              <a:t>실세계</a:t>
            </a:r>
            <a:r>
              <a:rPr lang="ko-KR" altLang="en-US" dirty="0"/>
              <a:t> 지형 정보 중 건물</a:t>
            </a:r>
            <a:r>
              <a:rPr lang="en-US" altLang="ko-KR" dirty="0"/>
              <a:t>, </a:t>
            </a:r>
            <a:r>
              <a:rPr lang="ko-KR" altLang="en-US" dirty="0"/>
              <a:t>수목</a:t>
            </a:r>
            <a:r>
              <a:rPr lang="en-US" altLang="ko-KR" dirty="0"/>
              <a:t>, </a:t>
            </a:r>
            <a:r>
              <a:rPr lang="ko-KR" altLang="en-US" dirty="0"/>
              <a:t>인공 구조물 등을 제외한 지형 부분을 표현하는 수치 모형을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228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다음 </a:t>
            </a:r>
            <a:r>
              <a:rPr lang="en-US" altLang="ko-KR" dirty="0"/>
              <a:t>DEM </a:t>
            </a:r>
            <a:r>
              <a:rPr lang="ko-KR" altLang="en-US" dirty="0"/>
              <a:t>지도를 가지고서 경사도를 계산해주고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경사도가 계산된 레이어와 점포 데이터를 </a:t>
            </a:r>
            <a:r>
              <a:rPr lang="en-US" altLang="ko-KR" dirty="0"/>
              <a:t>Point sampling </a:t>
            </a:r>
            <a:r>
              <a:rPr lang="ko-KR" altLang="en-US" dirty="0"/>
              <a:t>해준 후 </a:t>
            </a:r>
            <a:r>
              <a:rPr lang="en-US" altLang="ko-KR" dirty="0"/>
              <a:t>csv</a:t>
            </a:r>
            <a:r>
              <a:rPr lang="ko-KR" altLang="en-US" dirty="0"/>
              <a:t>파일로 내보내면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2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경사도 </a:t>
            </a:r>
            <a:r>
              <a:rPr lang="en-US" altLang="ko-KR" dirty="0"/>
              <a:t>csv</a:t>
            </a:r>
            <a:r>
              <a:rPr lang="ko-KR" altLang="en-US" dirty="0"/>
              <a:t>파일과 기존 통합 데이터셋 </a:t>
            </a:r>
            <a:r>
              <a:rPr lang="en-US" altLang="ko-KR" dirty="0"/>
              <a:t>csv</a:t>
            </a:r>
            <a:r>
              <a:rPr lang="ko-KR" altLang="en-US" dirty="0"/>
              <a:t>파일을 </a:t>
            </a:r>
            <a:r>
              <a:rPr lang="en-US" altLang="ko-KR" dirty="0"/>
              <a:t>merge</a:t>
            </a:r>
            <a:r>
              <a:rPr lang="ko-KR" altLang="en-US" dirty="0"/>
              <a:t>시켜주면</a:t>
            </a:r>
          </a:p>
          <a:p>
            <a:r>
              <a:rPr lang="ko-KR" altLang="en-US" dirty="0"/>
              <a:t>화면에서 확인하실 수 </a:t>
            </a:r>
            <a:r>
              <a:rPr lang="ko-KR" altLang="en-US" dirty="0" err="1"/>
              <a:t>있는것처럼</a:t>
            </a:r>
            <a:r>
              <a:rPr lang="ko-KR" altLang="en-US" dirty="0"/>
              <a:t> 경사도 칼럼이 포함된 새로운 데이터셋이 만들어집니다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409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추가하겠다고 했던 칼럼 세 가지 중 이제 두 가지만 남았는데요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특성 점수 및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점수가 바로 해당 칼럼입니다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해당 점수들을 </a:t>
            </a:r>
            <a:r>
              <a:rPr lang="en-US" altLang="ko-KR" dirty="0" err="1"/>
              <a:t>gpt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활용해서 구해보았습니다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리뷰마다 저희 팀에서 정한 </a:t>
            </a:r>
            <a:r>
              <a:rPr lang="ko-KR" altLang="en-US" dirty="0" err="1"/>
              <a:t>특성별</a:t>
            </a:r>
            <a:r>
              <a:rPr lang="ko-KR" altLang="en-US" dirty="0"/>
              <a:t> 점수 및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점수를 계산하도록 코드를 </a:t>
            </a:r>
            <a:r>
              <a:rPr lang="ko-KR" altLang="en-US" dirty="0" err="1"/>
              <a:t>작성했구요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활용 전 프롬프트 테스팅 과정을 거쳐 최종 사용할 프롬프트를 선정했습니다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248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gpt3.5</a:t>
            </a:r>
            <a:r>
              <a:rPr lang="ko-KR" altLang="en-US" dirty="0"/>
              <a:t>와 </a:t>
            </a:r>
            <a:r>
              <a:rPr lang="en-US" altLang="ko-KR" dirty="0"/>
              <a:t>gpt4</a:t>
            </a:r>
            <a:r>
              <a:rPr lang="ko-KR" altLang="en-US" dirty="0"/>
              <a:t>를 가지고서 프롬프트 테스팅을 </a:t>
            </a:r>
            <a:r>
              <a:rPr lang="ko-KR" altLang="en-US" dirty="0" err="1"/>
              <a:t>진행했구요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테스팅 결과와 </a:t>
            </a:r>
            <a:r>
              <a:rPr lang="ko-KR" altLang="en-US" dirty="0" err="1"/>
              <a:t>튜터님들께</a:t>
            </a:r>
            <a:r>
              <a:rPr lang="ko-KR" altLang="en-US" dirty="0"/>
              <a:t> 받은 피드백을 바탕으로 최종 프롬프트를 정리했습니다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86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ko-KR" altLang="en-US" dirty="0" err="1"/>
              <a:t>테스팅한</a:t>
            </a:r>
            <a:r>
              <a:rPr lang="ko-KR" altLang="en-US" dirty="0"/>
              <a:t> 결과 저희가 최종적으로 사용하기로 한 버전은 </a:t>
            </a:r>
            <a:r>
              <a:rPr lang="en-US" altLang="ko-KR" dirty="0"/>
              <a:t>4</a:t>
            </a:r>
            <a:r>
              <a:rPr lang="ko-KR" altLang="en-US" dirty="0"/>
              <a:t>버전이었습니다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저희의 판단 기준은 총 두 가지였습니다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정확도</a:t>
            </a:r>
            <a:r>
              <a:rPr lang="en-US" altLang="ko-KR" dirty="0"/>
              <a:t>'</a:t>
            </a:r>
            <a:r>
              <a:rPr lang="ko-KR" altLang="en-US" dirty="0"/>
              <a:t>와 </a:t>
            </a:r>
            <a:r>
              <a:rPr lang="en-US" altLang="ko-KR" dirty="0"/>
              <a:t>'</a:t>
            </a:r>
            <a:r>
              <a:rPr lang="ko-KR" altLang="en-US" dirty="0"/>
              <a:t>비용</a:t>
            </a:r>
            <a:r>
              <a:rPr lang="en-US" altLang="ko-KR" dirty="0"/>
              <a:t>'</a:t>
            </a:r>
            <a:r>
              <a:rPr lang="ko-KR" altLang="en-US" dirty="0"/>
              <a:t>으로</a:t>
            </a:r>
          </a:p>
          <a:p>
            <a:r>
              <a:rPr lang="ko-KR" altLang="en-US" dirty="0"/>
              <a:t>정확도의 경우 확실히 </a:t>
            </a:r>
            <a:r>
              <a:rPr lang="en-US" altLang="ko-KR" dirty="0" err="1"/>
              <a:t>gpt</a:t>
            </a:r>
            <a:r>
              <a:rPr lang="en-US" altLang="ko-KR" dirty="0"/>
              <a:t> 4</a:t>
            </a:r>
            <a:r>
              <a:rPr lang="ko-KR" altLang="en-US" dirty="0"/>
              <a:t>가 좋았고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비용의 경우 </a:t>
            </a:r>
            <a:r>
              <a:rPr lang="en-US" altLang="ko-KR" dirty="0" err="1"/>
              <a:t>gpt</a:t>
            </a:r>
            <a:r>
              <a:rPr lang="en-US" altLang="ko-KR" dirty="0"/>
              <a:t> 3.5</a:t>
            </a:r>
            <a:r>
              <a:rPr lang="ko-KR" altLang="en-US" dirty="0"/>
              <a:t>가 </a:t>
            </a:r>
            <a:r>
              <a:rPr lang="en-US" altLang="ko-KR" dirty="0"/>
              <a:t>Input </a:t>
            </a:r>
            <a:r>
              <a:rPr lang="ko-KR" altLang="en-US" dirty="0"/>
              <a:t>기준 토큰 가격이 무려 </a:t>
            </a:r>
            <a:r>
              <a:rPr lang="en-US" altLang="ko-KR" dirty="0"/>
              <a:t>60</a:t>
            </a:r>
            <a:r>
              <a:rPr lang="ko-KR" altLang="en-US" dirty="0"/>
              <a:t>배 가량 저렴했습니다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비용이 </a:t>
            </a:r>
            <a:r>
              <a:rPr lang="en-US" altLang="ko-KR" dirty="0"/>
              <a:t>60</a:t>
            </a:r>
            <a:r>
              <a:rPr lang="ko-KR" altLang="en-US" dirty="0"/>
              <a:t>배 가량 비쌈에도 불구하고 </a:t>
            </a:r>
            <a:r>
              <a:rPr lang="en-US" altLang="ko-KR" dirty="0"/>
              <a:t>4</a:t>
            </a:r>
            <a:r>
              <a:rPr lang="ko-KR" altLang="en-US" dirty="0"/>
              <a:t>버전을 쓰기로 결정한 이유는</a:t>
            </a:r>
          </a:p>
          <a:p>
            <a:r>
              <a:rPr lang="ko-KR" altLang="en-US" dirty="0"/>
              <a:t>저희는 앞으로 클러스터링과 추천 모델 작업까지 진행할 예정인데</a:t>
            </a:r>
          </a:p>
          <a:p>
            <a:r>
              <a:rPr lang="ko-KR" altLang="en-US" dirty="0"/>
              <a:t>이 과정에서 데이터의 정확도가 무엇보다 중요하기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다행히 </a:t>
            </a:r>
            <a:r>
              <a:rPr lang="en-US" altLang="ko-KR" dirty="0"/>
              <a:t>4</a:t>
            </a:r>
            <a:r>
              <a:rPr lang="ko-KR" altLang="en-US" dirty="0"/>
              <a:t>버전 </a:t>
            </a:r>
            <a:r>
              <a:rPr lang="en-US" altLang="ko-KR" dirty="0"/>
              <a:t>turbo </a:t>
            </a:r>
            <a:r>
              <a:rPr lang="ko-KR" altLang="en-US" dirty="0"/>
              <a:t>모델의 경우 </a:t>
            </a:r>
            <a:r>
              <a:rPr lang="en-US" altLang="ko-KR" dirty="0"/>
              <a:t>4</a:t>
            </a:r>
            <a:r>
              <a:rPr lang="ko-KR" altLang="en-US" dirty="0"/>
              <a:t>버전보다 </a:t>
            </a:r>
            <a:r>
              <a:rPr lang="en-US" altLang="ko-KR" dirty="0"/>
              <a:t>Input </a:t>
            </a:r>
            <a:r>
              <a:rPr lang="ko-KR" altLang="en-US" dirty="0"/>
              <a:t>기준 </a:t>
            </a:r>
            <a:r>
              <a:rPr lang="en-US" altLang="ko-KR" dirty="0"/>
              <a:t>6</a:t>
            </a:r>
            <a:r>
              <a:rPr lang="ko-KR" altLang="en-US" dirty="0"/>
              <a:t>배</a:t>
            </a:r>
            <a:r>
              <a:rPr lang="en-US" altLang="ko-KR" dirty="0"/>
              <a:t>, Output </a:t>
            </a:r>
            <a:r>
              <a:rPr lang="ko-KR" altLang="en-US" dirty="0"/>
              <a:t>기준 </a:t>
            </a:r>
            <a:r>
              <a:rPr lang="en-US" altLang="ko-KR" dirty="0"/>
              <a:t>4</a:t>
            </a:r>
            <a:r>
              <a:rPr lang="ko-KR" altLang="en-US" dirty="0"/>
              <a:t>배 정도 저렴해서 </a:t>
            </a:r>
            <a:r>
              <a:rPr lang="en-US" altLang="ko-KR" dirty="0" err="1"/>
              <a:t>gpt</a:t>
            </a:r>
            <a:r>
              <a:rPr lang="en-US" altLang="ko-KR" dirty="0"/>
              <a:t> 4 turbo model</a:t>
            </a:r>
            <a:r>
              <a:rPr lang="ko-KR" altLang="en-US" dirty="0"/>
              <a:t>을 사용하기로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여전히 비용이 </a:t>
            </a:r>
            <a:r>
              <a:rPr lang="ko-KR" altLang="en-US" dirty="0" err="1"/>
              <a:t>비싼건</a:t>
            </a:r>
            <a:r>
              <a:rPr lang="ko-KR" altLang="en-US" dirty="0"/>
              <a:t> 매한가지였으므로</a:t>
            </a:r>
          </a:p>
          <a:p>
            <a:r>
              <a:rPr lang="ko-KR" altLang="en-US" dirty="0"/>
              <a:t>저희는 데이터를 </a:t>
            </a:r>
            <a:r>
              <a:rPr lang="en-US" altLang="ko-KR" dirty="0"/>
              <a:t>19</a:t>
            </a:r>
            <a:r>
              <a:rPr lang="ko-KR" altLang="en-US" dirty="0" err="1"/>
              <a:t>만건에서</a:t>
            </a:r>
            <a:r>
              <a:rPr lang="ko-KR" altLang="en-US" dirty="0"/>
              <a:t> </a:t>
            </a:r>
            <a:r>
              <a:rPr lang="en-US" altLang="ko-KR" dirty="0"/>
              <a:t>13</a:t>
            </a:r>
            <a:r>
              <a:rPr lang="ko-KR" altLang="en-US" dirty="0" err="1"/>
              <a:t>만건으로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 err="1"/>
              <a:t>만건</a:t>
            </a:r>
            <a:r>
              <a:rPr lang="ko-KR" altLang="en-US" dirty="0"/>
              <a:t> 정도 줄이기로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586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아무 데이터나 무작정 </a:t>
            </a:r>
            <a:r>
              <a:rPr lang="ko-KR" altLang="en-US" dirty="0" err="1"/>
              <a:t>줄인건</a:t>
            </a:r>
            <a:r>
              <a:rPr lang="ko-KR" altLang="en-US" dirty="0"/>
              <a:t> 아니고 저희 팀 나름대로의 기준을 잡아서 줄였습니다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순위는 리뷰의 길이가 </a:t>
            </a:r>
            <a:r>
              <a:rPr lang="en-US" altLang="ko-KR" dirty="0"/>
              <a:t>5 </a:t>
            </a:r>
            <a:r>
              <a:rPr lang="ko-KR" altLang="en-US" dirty="0"/>
              <a:t>이하인 경우이고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순위는 집 근처 시장에만 가도 흔하게 볼 수 있는 호두과자</a:t>
            </a:r>
            <a:r>
              <a:rPr lang="en-US" altLang="ko-KR" dirty="0"/>
              <a:t>, </a:t>
            </a:r>
            <a:r>
              <a:rPr lang="ko-KR" altLang="en-US" dirty="0"/>
              <a:t>꽈배기</a:t>
            </a:r>
            <a:r>
              <a:rPr lang="en-US" altLang="ko-KR" dirty="0"/>
              <a:t>, </a:t>
            </a:r>
            <a:r>
              <a:rPr lang="ko-KR" altLang="en-US" dirty="0" err="1"/>
              <a:t>십원빵과같은</a:t>
            </a:r>
            <a:r>
              <a:rPr lang="ko-KR" altLang="en-US" dirty="0"/>
              <a:t> 가게들이며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순위는 </a:t>
            </a:r>
            <a:r>
              <a:rPr lang="ko-KR" altLang="en-US" dirty="0" err="1"/>
              <a:t>유입인구였습니다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결과적으로는 </a:t>
            </a:r>
            <a:r>
              <a:rPr lang="en-US" altLang="ko-KR" dirty="0"/>
              <a:t>1, 2</a:t>
            </a:r>
            <a:r>
              <a:rPr lang="ko-KR" altLang="en-US" dirty="0"/>
              <a:t>순위만으로는 부족해서 </a:t>
            </a:r>
            <a:r>
              <a:rPr lang="en-US" altLang="ko-KR" dirty="0"/>
              <a:t>3</a:t>
            </a:r>
            <a:r>
              <a:rPr lang="ko-KR" altLang="en-US" dirty="0"/>
              <a:t>순위까지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유입인구가 적은 </a:t>
            </a:r>
            <a:r>
              <a:rPr lang="en-US" altLang="ko-KR" dirty="0"/>
              <a:t>'</a:t>
            </a:r>
            <a:r>
              <a:rPr lang="ko-KR" altLang="en-US" dirty="0"/>
              <a:t>구</a:t>
            </a:r>
            <a:r>
              <a:rPr lang="en-US" altLang="ko-KR" dirty="0"/>
              <a:t>'</a:t>
            </a:r>
            <a:r>
              <a:rPr lang="ko-KR" altLang="en-US" dirty="0"/>
              <a:t>는 은평구</a:t>
            </a:r>
            <a:r>
              <a:rPr lang="en-US" altLang="ko-KR" dirty="0"/>
              <a:t>, </a:t>
            </a:r>
            <a:r>
              <a:rPr lang="ko-KR" altLang="en-US" dirty="0"/>
              <a:t>서대문구</a:t>
            </a:r>
            <a:r>
              <a:rPr lang="en-US" altLang="ko-KR" dirty="0"/>
              <a:t>, </a:t>
            </a:r>
            <a:r>
              <a:rPr lang="ko-KR" altLang="en-US" dirty="0"/>
              <a:t>동대문구 이렇게 </a:t>
            </a:r>
            <a:r>
              <a:rPr lang="en-US" altLang="ko-KR" dirty="0"/>
              <a:t>3</a:t>
            </a:r>
            <a:r>
              <a:rPr lang="ko-KR" altLang="en-US" dirty="0"/>
              <a:t>개 지역입니다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99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188,776</a:t>
            </a:r>
            <a:r>
              <a:rPr lang="ko-KR" altLang="en-US" dirty="0"/>
              <a:t>건의 데이터에서 </a:t>
            </a:r>
            <a:r>
              <a:rPr lang="en-US" altLang="ko-KR" dirty="0"/>
              <a:t>129,066</a:t>
            </a:r>
            <a:r>
              <a:rPr lang="ko-KR" altLang="en-US" dirty="0"/>
              <a:t>건의 데이터로</a:t>
            </a:r>
          </a:p>
          <a:p>
            <a:r>
              <a:rPr lang="ko-KR" altLang="en-US" dirty="0"/>
              <a:t>대략 </a:t>
            </a:r>
            <a:r>
              <a:rPr lang="en-US" altLang="ko-KR" dirty="0"/>
              <a:t>6</a:t>
            </a:r>
            <a:r>
              <a:rPr lang="ko-KR" altLang="en-US" dirty="0" err="1"/>
              <a:t>만건</a:t>
            </a:r>
            <a:r>
              <a:rPr lang="ko-KR" altLang="en-US" dirty="0"/>
              <a:t> 가량이 축소됐습니다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1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</a:t>
            </a:r>
          </a:p>
          <a:p>
            <a:r>
              <a:rPr lang="ko-KR" altLang="en-US" dirty="0"/>
              <a:t>프로젝트 기획</a:t>
            </a:r>
            <a:r>
              <a:rPr lang="en-US" altLang="ko-KR" dirty="0"/>
              <a:t>, </a:t>
            </a: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그리고 중간 발표 이후의 일정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45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데이터를 줄이고 나서 본격적으로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활용한 샘플 테스트에 들어갔습니다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화면에서 보시는 것처럼 결과가 잘 나오는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17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설마 </a:t>
            </a:r>
            <a:r>
              <a:rPr lang="ko-KR" altLang="en-US" dirty="0" err="1"/>
              <a:t>설마했던</a:t>
            </a:r>
            <a:r>
              <a:rPr lang="ko-KR" altLang="en-US" dirty="0"/>
              <a:t> 과금 문제가 발목을 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어느정도 예상은 했으나 생각보다 너무 빠르게 </a:t>
            </a:r>
            <a:r>
              <a:rPr lang="ko-KR" altLang="en-US" dirty="0" err="1"/>
              <a:t>과금되고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시간 </a:t>
            </a:r>
            <a:r>
              <a:rPr lang="en-US" altLang="ko-KR" dirty="0"/>
              <a:t>40</a:t>
            </a:r>
            <a:r>
              <a:rPr lang="ko-KR" altLang="en-US" dirty="0"/>
              <a:t>분 돌리는데 </a:t>
            </a:r>
            <a:r>
              <a:rPr lang="en-US" altLang="ko-KR" dirty="0"/>
              <a:t>17</a:t>
            </a:r>
            <a:r>
              <a:rPr lang="ko-KR" altLang="en-US" dirty="0"/>
              <a:t>달러가 부과됐는데요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대략 분당 </a:t>
            </a:r>
            <a:r>
              <a:rPr lang="en-US" altLang="ko-KR" dirty="0"/>
              <a:t>0.17 </a:t>
            </a:r>
            <a:r>
              <a:rPr lang="ko-KR" altLang="en-US" dirty="0"/>
              <a:t>달러라고 가정해보겠습니다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샘플 테스트했을 때 </a:t>
            </a:r>
            <a:r>
              <a:rPr lang="en-US" altLang="ko-KR" dirty="0"/>
              <a:t>1</a:t>
            </a:r>
            <a:r>
              <a:rPr lang="ko-KR" altLang="en-US" dirty="0"/>
              <a:t>분당 </a:t>
            </a:r>
            <a:r>
              <a:rPr lang="en-US" altLang="ko-KR" dirty="0"/>
              <a:t>20</a:t>
            </a:r>
            <a:r>
              <a:rPr lang="ko-KR" altLang="en-US" dirty="0"/>
              <a:t>건의 데이터를 처리했는데</a:t>
            </a:r>
          </a:p>
          <a:p>
            <a:r>
              <a:rPr lang="ko-KR" altLang="en-US" dirty="0"/>
              <a:t>테스팅 결과를 바탕으로 보면</a:t>
            </a:r>
          </a:p>
          <a:p>
            <a:r>
              <a:rPr lang="en-US" altLang="ko-KR" dirty="0"/>
              <a:t>13</a:t>
            </a:r>
            <a:r>
              <a:rPr lang="ko-KR" altLang="en-US" dirty="0" err="1"/>
              <a:t>만건의</a:t>
            </a:r>
            <a:r>
              <a:rPr lang="ko-KR" altLang="en-US" dirty="0"/>
              <a:t> 데이터를 모두 처리하는데 </a:t>
            </a:r>
            <a:r>
              <a:rPr lang="en-US" altLang="ko-KR" dirty="0"/>
              <a:t>6,500</a:t>
            </a:r>
            <a:r>
              <a:rPr lang="ko-KR" altLang="en-US" dirty="0"/>
              <a:t>분이 소요될 것으로 예상되며</a:t>
            </a:r>
          </a:p>
          <a:p>
            <a:r>
              <a:rPr lang="ko-KR" altLang="en-US" dirty="0"/>
              <a:t>앞서 확인한 분당 </a:t>
            </a:r>
            <a:r>
              <a:rPr lang="en-US" altLang="ko-KR" dirty="0"/>
              <a:t>0.17 </a:t>
            </a:r>
            <a:r>
              <a:rPr lang="ko-KR" altLang="en-US" dirty="0"/>
              <a:t>달러를 적용한다면</a:t>
            </a:r>
          </a:p>
          <a:p>
            <a:r>
              <a:rPr lang="en-US" altLang="ko-KR" dirty="0"/>
              <a:t>1,105</a:t>
            </a:r>
            <a:r>
              <a:rPr lang="ko-KR" altLang="en-US" dirty="0"/>
              <a:t>달러</a:t>
            </a:r>
            <a:r>
              <a:rPr lang="en-US" altLang="ko-KR" dirty="0"/>
              <a:t>, </a:t>
            </a:r>
            <a:r>
              <a:rPr lang="ko-KR" altLang="en-US" dirty="0"/>
              <a:t>한화로 </a:t>
            </a:r>
            <a:r>
              <a:rPr lang="ko-KR" altLang="en-US" dirty="0" err="1"/>
              <a:t>백오십만원이</a:t>
            </a:r>
            <a:r>
              <a:rPr lang="ko-KR" altLang="en-US" dirty="0"/>
              <a:t> </a:t>
            </a:r>
            <a:r>
              <a:rPr lang="ko-KR" altLang="en-US" dirty="0" err="1"/>
              <a:t>과금될</a:t>
            </a:r>
            <a:r>
              <a:rPr lang="ko-KR" altLang="en-US" dirty="0"/>
              <a:t> 것으로 보여졌습니다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 프로젝트 정말 </a:t>
            </a:r>
            <a:r>
              <a:rPr lang="ko-KR" altLang="en-US" dirty="0" err="1"/>
              <a:t>중요하긴하지만</a:t>
            </a:r>
            <a:r>
              <a:rPr lang="ko-KR" altLang="en-US" dirty="0"/>
              <a:t> </a:t>
            </a:r>
            <a:r>
              <a:rPr lang="ko-KR" altLang="en-US" dirty="0" err="1"/>
              <a:t>취준생</a:t>
            </a:r>
            <a:r>
              <a:rPr lang="ko-KR" altLang="en-US" dirty="0"/>
              <a:t> 입장에서 </a:t>
            </a:r>
            <a:r>
              <a:rPr lang="ko-KR" altLang="en-US" dirty="0" err="1"/>
              <a:t>백오십만원을</a:t>
            </a:r>
            <a:r>
              <a:rPr lang="ko-KR" altLang="en-US" dirty="0"/>
              <a:t> 쓴다는 결정을 내리기가 쉽지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'</a:t>
            </a:r>
            <a:r>
              <a:rPr lang="ko-KR" altLang="en-US" dirty="0"/>
              <a:t>프롬프트 다시 정리하면 </a:t>
            </a:r>
            <a:r>
              <a:rPr lang="ko-KR" altLang="en-US" dirty="0" err="1"/>
              <a:t>괜찮을꺼야</a:t>
            </a:r>
            <a:r>
              <a:rPr lang="en-US" altLang="ko-KR" dirty="0"/>
              <a:t>'</a:t>
            </a:r>
            <a:r>
              <a:rPr lang="ko-KR" altLang="en-US" dirty="0"/>
              <a:t>라는 생각과 함께 </a:t>
            </a:r>
            <a:r>
              <a:rPr lang="en-US" altLang="ko-KR" dirty="0" err="1"/>
              <a:t>gpt</a:t>
            </a:r>
            <a:r>
              <a:rPr lang="en-US" altLang="ko-KR" dirty="0"/>
              <a:t> 3.5</a:t>
            </a:r>
            <a:r>
              <a:rPr lang="ko-KR" altLang="en-US" dirty="0"/>
              <a:t>를 사용하기로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11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설마 </a:t>
            </a:r>
            <a:r>
              <a:rPr lang="ko-KR" altLang="en-US" dirty="0" err="1"/>
              <a:t>설마했던</a:t>
            </a:r>
            <a:r>
              <a:rPr lang="ko-KR" altLang="en-US" dirty="0"/>
              <a:t> 두 번째 문제까지 발생했습니다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gpt</a:t>
            </a:r>
            <a:r>
              <a:rPr lang="en-US" altLang="ko-KR" dirty="0"/>
              <a:t> 3.5</a:t>
            </a:r>
            <a:r>
              <a:rPr lang="ko-KR" altLang="en-US" dirty="0"/>
              <a:t>는 저희의 기대를 저버리지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리뷰를 보시면 어디에도 채식</a:t>
            </a:r>
            <a:r>
              <a:rPr lang="en-US" altLang="ko-KR" dirty="0"/>
              <a:t>, </a:t>
            </a:r>
            <a:r>
              <a:rPr lang="ko-KR" altLang="en-US" dirty="0"/>
              <a:t>시니어</a:t>
            </a:r>
            <a:r>
              <a:rPr lang="en-US" altLang="ko-KR" dirty="0"/>
              <a:t>, </a:t>
            </a:r>
            <a:r>
              <a:rPr lang="ko-KR" altLang="en-US" dirty="0" err="1"/>
              <a:t>키즈</a:t>
            </a:r>
            <a:r>
              <a:rPr lang="en-US" altLang="ko-KR" dirty="0"/>
              <a:t>, </a:t>
            </a:r>
            <a:r>
              <a:rPr lang="ko-KR" altLang="en-US" dirty="0"/>
              <a:t>통밀</a:t>
            </a:r>
            <a:r>
              <a:rPr lang="en-US" altLang="ko-KR" dirty="0"/>
              <a:t>, </a:t>
            </a:r>
            <a:r>
              <a:rPr lang="ko-KR" altLang="en-US" dirty="0"/>
              <a:t>주차와 관련된 얘기가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그런데도 불구하고 </a:t>
            </a:r>
            <a:r>
              <a:rPr lang="en-US" altLang="ko-KR" dirty="0"/>
              <a:t>3.5</a:t>
            </a:r>
            <a:r>
              <a:rPr lang="ko-KR" altLang="en-US" dirty="0"/>
              <a:t>는 너무나도 당연하단듯이 </a:t>
            </a:r>
            <a:r>
              <a:rPr lang="en-US" altLang="ko-KR" dirty="0"/>
              <a:t>+0.9</a:t>
            </a:r>
            <a:r>
              <a:rPr lang="ko-KR" altLang="en-US" dirty="0"/>
              <a:t>점을 모든 </a:t>
            </a:r>
            <a:r>
              <a:rPr lang="ko-KR" altLang="en-US" dirty="0" err="1"/>
              <a:t>특성값에</a:t>
            </a:r>
            <a:r>
              <a:rPr lang="ko-KR" altLang="en-US" dirty="0"/>
              <a:t> 부여했습니다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561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gpt</a:t>
            </a:r>
            <a:r>
              <a:rPr lang="ko-KR" altLang="en-US" dirty="0"/>
              <a:t>를 사용해서 특성 및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점수를 계산하기로 한 이상 더이상 후퇴할 곳이 없기때문에 </a:t>
            </a:r>
            <a:r>
              <a:rPr lang="en-US" altLang="ko-KR" dirty="0" err="1"/>
              <a:t>gpt</a:t>
            </a:r>
            <a:r>
              <a:rPr lang="en-US" altLang="ko-KR" dirty="0"/>
              <a:t> 3.5</a:t>
            </a:r>
            <a:r>
              <a:rPr lang="ko-KR" altLang="en-US" dirty="0"/>
              <a:t>가 잘 이해할 수 있고 정확도 높은 결과값을 반환할 수 있는 프롬프트를 만들기 위해 현재 팀원들과 머리를 싸매고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3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저희가 진행했던 </a:t>
            </a:r>
            <a:r>
              <a:rPr lang="ko-KR" altLang="en-US" dirty="0" err="1"/>
              <a:t>전처리</a:t>
            </a:r>
            <a:r>
              <a:rPr lang="ko-KR" altLang="en-US" dirty="0"/>
              <a:t> 사항에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리뷰 텍스트 중 </a:t>
            </a:r>
            <a:r>
              <a:rPr lang="ko-KR" altLang="en-US" dirty="0" err="1"/>
              <a:t>개행이</a:t>
            </a:r>
            <a:r>
              <a:rPr lang="ko-KR" altLang="en-US" dirty="0"/>
              <a:t> 있는 부분들을 모두 제거했고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가게 이름 </a:t>
            </a:r>
            <a:r>
              <a:rPr lang="ko-KR" altLang="en-US" dirty="0" err="1"/>
              <a:t>띄워쓰기도</a:t>
            </a:r>
            <a:r>
              <a:rPr lang="ko-KR" altLang="en-US" dirty="0"/>
              <a:t> 함께 제거했습니다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리뷰 텍스트의 경우 </a:t>
            </a:r>
            <a:r>
              <a:rPr lang="ko-KR" altLang="en-US" dirty="0" err="1"/>
              <a:t>개행이</a:t>
            </a:r>
            <a:r>
              <a:rPr lang="ko-KR" altLang="en-US" dirty="0"/>
              <a:t> 있으면 특성 점수 및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 분석 시 오류가 발생할 가능성이 있어서 제거해주었으며</a:t>
            </a:r>
          </a:p>
          <a:p>
            <a:r>
              <a:rPr lang="ko-KR" altLang="en-US" dirty="0"/>
              <a:t>가게 이름을 원활하게 통일시켜주기 위해 가게 이름에 </a:t>
            </a:r>
            <a:r>
              <a:rPr lang="ko-KR" altLang="en-US" dirty="0" err="1"/>
              <a:t>포함되어있는</a:t>
            </a:r>
            <a:r>
              <a:rPr lang="ko-KR" altLang="en-US" dirty="0"/>
              <a:t> </a:t>
            </a:r>
            <a:r>
              <a:rPr lang="ko-KR" altLang="en-US" dirty="0" err="1"/>
              <a:t>띄워쓰기는</a:t>
            </a:r>
            <a:r>
              <a:rPr lang="ko-KR" altLang="en-US" dirty="0"/>
              <a:t> 제거해주었습니다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35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진행한 전처리는 평점과 리뷰 텍스트 </a:t>
            </a:r>
            <a:r>
              <a:rPr lang="ko-KR" altLang="en-US" dirty="0" err="1"/>
              <a:t>결측치</a:t>
            </a:r>
            <a:r>
              <a:rPr lang="ko-KR" altLang="en-US" dirty="0"/>
              <a:t> 처리입니다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</a:t>
            </a:r>
            <a:r>
              <a:rPr lang="ko-KR" altLang="en-US" dirty="0" err="1"/>
              <a:t>결측치는</a:t>
            </a:r>
            <a:r>
              <a:rPr lang="ko-KR" altLang="en-US" dirty="0"/>
              <a:t> 아니고 특정 </a:t>
            </a:r>
            <a:r>
              <a:rPr lang="en-US" altLang="ko-KR" dirty="0"/>
              <a:t>'</a:t>
            </a:r>
            <a:r>
              <a:rPr lang="ko-KR" altLang="en-US" dirty="0"/>
              <a:t>구</a:t>
            </a:r>
            <a:r>
              <a:rPr lang="en-US" altLang="ko-KR" dirty="0"/>
              <a:t>'</a:t>
            </a:r>
            <a:r>
              <a:rPr lang="ko-KR" altLang="en-US" dirty="0"/>
              <a:t>의 데이터셋을 확인했을 때 저 정도의 </a:t>
            </a:r>
            <a:r>
              <a:rPr lang="ko-KR" altLang="en-US" dirty="0" err="1"/>
              <a:t>결측치가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0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평점 </a:t>
            </a:r>
            <a:r>
              <a:rPr lang="ko-KR" altLang="en-US" dirty="0" err="1"/>
              <a:t>결측치의</a:t>
            </a:r>
            <a:r>
              <a:rPr lang="ko-KR" altLang="en-US" dirty="0"/>
              <a:t> 경우 타 플랫폼에 평점이 있는 경우에는 해당 평점을 사용했고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모든 플랫폼에 평점이 없는 경우에는 해당 가게가 속한 </a:t>
            </a:r>
            <a:r>
              <a:rPr lang="en-US" altLang="ko-KR" dirty="0"/>
              <a:t>'</a:t>
            </a:r>
            <a:r>
              <a:rPr lang="ko-KR" altLang="en-US" dirty="0"/>
              <a:t>구</a:t>
            </a:r>
            <a:r>
              <a:rPr lang="en-US" altLang="ko-KR" dirty="0"/>
              <a:t>'</a:t>
            </a:r>
            <a:r>
              <a:rPr lang="ko-KR" altLang="en-US" dirty="0"/>
              <a:t>의 평점 평균을 </a:t>
            </a:r>
            <a:r>
              <a:rPr lang="ko-KR" altLang="en-US" dirty="0" err="1"/>
              <a:t>결측치에</a:t>
            </a:r>
            <a:r>
              <a:rPr lang="ko-KR" altLang="en-US" dirty="0"/>
              <a:t> 넣어줬습니다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리뷰 텍스트의 경우 </a:t>
            </a:r>
            <a:r>
              <a:rPr lang="en-US" altLang="ko-KR" dirty="0" err="1"/>
              <a:t>gpt</a:t>
            </a:r>
            <a:r>
              <a:rPr lang="ko-KR" altLang="en-US" dirty="0"/>
              <a:t>가 판단하는데 영향을 미치지 </a:t>
            </a:r>
            <a:r>
              <a:rPr lang="ko-KR" altLang="en-US" dirty="0" err="1"/>
              <a:t>않게하기위해서</a:t>
            </a:r>
            <a:endParaRPr lang="ko-KR" altLang="en-US" dirty="0"/>
          </a:p>
          <a:p>
            <a:r>
              <a:rPr lang="en-US" altLang="ko-KR" dirty="0"/>
              <a:t>'</a:t>
            </a:r>
            <a:r>
              <a:rPr lang="ko-KR" altLang="en-US" dirty="0" err="1"/>
              <a:t>정보없음</a:t>
            </a:r>
            <a:r>
              <a:rPr lang="en-US" altLang="ko-KR" dirty="0"/>
              <a:t>'</a:t>
            </a:r>
            <a:r>
              <a:rPr lang="ko-KR" altLang="en-US" dirty="0"/>
              <a:t>을 </a:t>
            </a:r>
            <a:r>
              <a:rPr lang="ko-KR" altLang="en-US" dirty="0" err="1"/>
              <a:t>결측치에</a:t>
            </a:r>
            <a:r>
              <a:rPr lang="ko-KR" altLang="en-US" dirty="0"/>
              <a:t> 넣어줬습니다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58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영상은 저희가 평점 </a:t>
            </a:r>
            <a:r>
              <a:rPr lang="ko-KR" altLang="en-US" dirty="0" err="1"/>
              <a:t>결측치를</a:t>
            </a:r>
            <a:r>
              <a:rPr lang="ko-KR" altLang="en-US" dirty="0"/>
              <a:t> 처리하는 예시 동영상입니다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 관계상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90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전처리는 프랜차이즈 점포 전부 제거입니다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빵 맛집을 </a:t>
            </a:r>
            <a:r>
              <a:rPr lang="ko-KR" altLang="en-US" dirty="0" err="1"/>
              <a:t>추천받고자</a:t>
            </a:r>
            <a:r>
              <a:rPr lang="ko-KR" altLang="en-US" dirty="0"/>
              <a:t> 할 때 어디에나 있는 프랜차이즈 점포를 </a:t>
            </a:r>
            <a:r>
              <a:rPr lang="ko-KR" altLang="en-US" dirty="0" err="1"/>
              <a:t>추천받고싶은</a:t>
            </a:r>
            <a:r>
              <a:rPr lang="ko-KR" altLang="en-US" dirty="0"/>
              <a:t> 사람은 많지 않을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프랜차이즈 점포에 해당한다고 판단되는 브랜드의 데이터들은 모두 제거했습니다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30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네번째 전처리는 중복 리뷰 제거입니다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</a:t>
            </a:r>
            <a:r>
              <a:rPr lang="en-US" altLang="ko-KR" dirty="0" err="1"/>
              <a:t>gpt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돌리기 전 데이터를 </a:t>
            </a:r>
            <a:r>
              <a:rPr lang="en-US" altLang="ko-KR" dirty="0"/>
              <a:t>129,066</a:t>
            </a:r>
            <a:r>
              <a:rPr lang="ko-KR" altLang="en-US" dirty="0"/>
              <a:t>건까지 줄였다고 말씀드렸습니다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다시 한 번 확인해보니 리뷰가 중복으로 들어있는 경우가 있어서</a:t>
            </a:r>
          </a:p>
          <a:p>
            <a:r>
              <a:rPr lang="ko-KR" altLang="en-US" dirty="0"/>
              <a:t>해당 리뷰들을 모두 제거해주었습니다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이미지에 나와있는 리뷰들이 모두 해당 리뷰들인데요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해당하는 리뷰 </a:t>
            </a:r>
            <a:r>
              <a:rPr lang="en-US" altLang="ko-KR" dirty="0"/>
              <a:t>45,791</a:t>
            </a:r>
            <a:r>
              <a:rPr lang="ko-KR" altLang="en-US" dirty="0"/>
              <a:t>건 중 중복으로 </a:t>
            </a:r>
            <a:r>
              <a:rPr lang="ko-KR" altLang="en-US" dirty="0" err="1"/>
              <a:t>들어가있는</a:t>
            </a:r>
            <a:r>
              <a:rPr lang="ko-KR" altLang="en-US" dirty="0"/>
              <a:t> 리뷰 </a:t>
            </a:r>
            <a:r>
              <a:rPr lang="en-US" altLang="ko-KR" dirty="0"/>
              <a:t>25,400</a:t>
            </a:r>
            <a:r>
              <a:rPr lang="ko-KR" altLang="en-US" dirty="0"/>
              <a:t>개를 지운 결과</a:t>
            </a:r>
          </a:p>
          <a:p>
            <a:r>
              <a:rPr lang="ko-KR" altLang="en-US" dirty="0"/>
              <a:t>최종적으로 </a:t>
            </a:r>
            <a:r>
              <a:rPr lang="en-US" altLang="ko-KR" dirty="0"/>
              <a:t>103,666</a:t>
            </a:r>
            <a:r>
              <a:rPr lang="ko-KR" altLang="en-US" dirty="0"/>
              <a:t>건의 데이터만 남았습니다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1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프로젝트가 시작되고서 어떠한 주제로 프로젝트를 진행해보면 좋을지에 대해 많은 이야기들을 주고받았습니다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정말 아무 생각없이 </a:t>
            </a:r>
            <a:r>
              <a:rPr lang="ko-KR" altLang="en-US" dirty="0" err="1"/>
              <a:t>브레인스토밍하듯</a:t>
            </a:r>
            <a:r>
              <a:rPr lang="ko-KR" altLang="en-US" dirty="0"/>
              <a:t> 아이디어들을 서로 공유했는데</a:t>
            </a:r>
          </a:p>
          <a:p>
            <a:r>
              <a:rPr lang="en-US" altLang="ko-KR" dirty="0"/>
              <a:t>'AI</a:t>
            </a:r>
            <a:r>
              <a:rPr lang="ko-KR" altLang="en-US" dirty="0"/>
              <a:t>와 코로나 등장 이후 </a:t>
            </a:r>
            <a:r>
              <a:rPr lang="en-US" altLang="ko-KR" dirty="0"/>
              <a:t>IT</a:t>
            </a:r>
            <a:r>
              <a:rPr lang="ko-KR" altLang="en-US" dirty="0"/>
              <a:t>업계의 실업률 변화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'</a:t>
            </a:r>
            <a:r>
              <a:rPr lang="ko-KR" altLang="en-US" dirty="0" err="1"/>
              <a:t>푸바오는</a:t>
            </a:r>
            <a:r>
              <a:rPr lang="ko-KR" altLang="en-US" dirty="0"/>
              <a:t> 왜 인기있는가</a:t>
            </a:r>
            <a:r>
              <a:rPr lang="en-US" altLang="ko-KR" dirty="0"/>
              <a:t>?'</a:t>
            </a:r>
          </a:p>
          <a:p>
            <a:r>
              <a:rPr lang="ko-KR" altLang="en-US" dirty="0"/>
              <a:t>등등이 언급되었는데요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12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전처리는 </a:t>
            </a:r>
            <a:r>
              <a:rPr lang="ko-KR" altLang="en-US" dirty="0" err="1"/>
              <a:t>가게명</a:t>
            </a:r>
            <a:r>
              <a:rPr lang="ko-KR" altLang="en-US" dirty="0"/>
              <a:t> 통일이었습니다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 결과 플랫폼별로 가게명이 상이한 경우가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 기초 통계 분석 또는 클러스터링 작업을 제대로 진행할 수 없기때문에</a:t>
            </a:r>
          </a:p>
          <a:p>
            <a:r>
              <a:rPr lang="ko-KR" altLang="en-US" dirty="0"/>
              <a:t>가게명을 통일시켜주는 작업을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이미지에서와</a:t>
            </a:r>
            <a:r>
              <a:rPr lang="ko-KR" altLang="en-US" dirty="0"/>
              <a:t> 같이 </a:t>
            </a:r>
            <a:r>
              <a:rPr lang="ko-KR" altLang="en-US" dirty="0" err="1"/>
              <a:t>쥬피터</a:t>
            </a:r>
            <a:r>
              <a:rPr lang="ko-KR" altLang="en-US" dirty="0"/>
              <a:t> 노트북과 </a:t>
            </a:r>
            <a:r>
              <a:rPr lang="en-US" altLang="ko-KR" dirty="0"/>
              <a:t>csv</a:t>
            </a:r>
            <a:r>
              <a:rPr lang="ko-KR" altLang="en-US" dirty="0"/>
              <a:t>파일을 함께 띄워놓고 다른 이름의 가게가 있다면 해당 가게명을 수정하는 식으로 전처리를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79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 발표 이후 저희 </a:t>
            </a:r>
            <a:r>
              <a:rPr lang="ko-KR" altLang="en-US" dirty="0" err="1"/>
              <a:t>우로보로스</a:t>
            </a:r>
            <a:r>
              <a:rPr lang="ko-KR" altLang="en-US" dirty="0"/>
              <a:t> 팀의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현재 진행 중인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및 특성 점수 분석을 보완할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점수들이 모두 정리된 이후에는 곧바로 클러스터링 작업에 </a:t>
            </a:r>
            <a:r>
              <a:rPr lang="ko-KR" altLang="en-US" dirty="0" err="1"/>
              <a:t>들어가려고합니다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군집 분석을 할 때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</a:t>
            </a:r>
            <a:r>
              <a:rPr lang="ko-KR" altLang="en-US" dirty="0" err="1"/>
              <a:t>여러번</a:t>
            </a:r>
            <a:r>
              <a:rPr lang="ko-KR" altLang="en-US" dirty="0"/>
              <a:t> 조정해보면서 최적의 결과물을 </a:t>
            </a:r>
            <a:r>
              <a:rPr lang="ko-KR" altLang="en-US" dirty="0" err="1"/>
              <a:t>찾아내야하기때문에</a:t>
            </a:r>
            <a:r>
              <a:rPr lang="ko-KR" altLang="en-US" dirty="0"/>
              <a:t> 생각보다 이 단계에서 많은 시간이 소요될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 다음 추천 모델 작업에 </a:t>
            </a:r>
            <a:r>
              <a:rPr lang="ko-KR" altLang="en-US" dirty="0" err="1"/>
              <a:t>들어갈껀데요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전체 데이터를 가지고서 추천해주는 </a:t>
            </a:r>
            <a:r>
              <a:rPr lang="ko-KR" altLang="en-US" dirty="0" err="1"/>
              <a:t>모델뿐만</a:t>
            </a:r>
            <a:r>
              <a:rPr lang="ko-KR" altLang="en-US" dirty="0"/>
              <a:t> 아니라</a:t>
            </a:r>
          </a:p>
          <a:p>
            <a:r>
              <a:rPr lang="ko-KR" altLang="en-US" dirty="0"/>
              <a:t>일부 데이터만을 가지고서 추천해주는 세분화 모델까지도 만들어 보고싶습니다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비건 </a:t>
            </a:r>
            <a:r>
              <a:rPr lang="ko-KR" altLang="en-US" dirty="0" err="1"/>
              <a:t>전용이다라고</a:t>
            </a:r>
            <a:r>
              <a:rPr lang="ko-KR" altLang="en-US" dirty="0"/>
              <a:t> </a:t>
            </a:r>
            <a:r>
              <a:rPr lang="ko-KR" altLang="en-US" dirty="0" err="1"/>
              <a:t>했을때</a:t>
            </a:r>
            <a:endParaRPr lang="ko-KR" altLang="en-US" dirty="0"/>
          </a:p>
          <a:p>
            <a:r>
              <a:rPr lang="ko-KR" altLang="en-US" dirty="0" err="1"/>
              <a:t>비건과</a:t>
            </a:r>
            <a:r>
              <a:rPr lang="ko-KR" altLang="en-US" dirty="0"/>
              <a:t> 연관성이 높을 것으로 판단되는 </a:t>
            </a:r>
            <a:r>
              <a:rPr lang="ko-KR" altLang="en-US" dirty="0" err="1"/>
              <a:t>가게들만을</a:t>
            </a:r>
            <a:r>
              <a:rPr lang="ko-KR" altLang="en-US" dirty="0"/>
              <a:t> 가지고서 별도의 추천 모델을 만들어 놓고 비건 사용자들에게 제안하는 식으로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저희가 할 작업은</a:t>
            </a:r>
          </a:p>
          <a:p>
            <a:r>
              <a:rPr lang="en-US" altLang="ko-KR" dirty="0"/>
              <a:t>python </a:t>
            </a:r>
            <a:r>
              <a:rPr lang="en-US" altLang="ko-KR" dirty="0" err="1"/>
              <a:t>streamlit</a:t>
            </a:r>
            <a:r>
              <a:rPr lang="en-US" altLang="ko-KR" dirty="0"/>
              <a:t> </a:t>
            </a:r>
            <a:r>
              <a:rPr lang="ko-KR" altLang="en-US" dirty="0"/>
              <a:t>라이브러리를 활용해서</a:t>
            </a:r>
          </a:p>
          <a:p>
            <a:r>
              <a:rPr lang="ko-KR" altLang="en-US" dirty="0"/>
              <a:t>추천 모델을 </a:t>
            </a:r>
            <a:r>
              <a:rPr lang="ko-KR" altLang="en-US" dirty="0" err="1"/>
              <a:t>보기좋게</a:t>
            </a:r>
            <a:r>
              <a:rPr lang="ko-KR" altLang="en-US" dirty="0"/>
              <a:t> 표현하는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151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나만 </a:t>
            </a:r>
            <a:r>
              <a:rPr lang="ko-KR" altLang="en-US" dirty="0" err="1"/>
              <a:t>알고싶은</a:t>
            </a:r>
            <a:r>
              <a:rPr lang="ko-KR" altLang="en-US" dirty="0"/>
              <a:t> 빵 맛집 추천 서비스 하이 </a:t>
            </a:r>
            <a:r>
              <a:rPr lang="ko-KR" altLang="en-US" dirty="0" err="1"/>
              <a:t>브레드를</a:t>
            </a:r>
            <a:r>
              <a:rPr lang="ko-KR" altLang="en-US" dirty="0"/>
              <a:t> 준비하고 있는 </a:t>
            </a:r>
            <a:r>
              <a:rPr lang="en-US" altLang="ko-KR" dirty="0"/>
              <a:t>A02</a:t>
            </a:r>
            <a:r>
              <a:rPr lang="ko-KR" altLang="en-US" dirty="0"/>
              <a:t>조 </a:t>
            </a:r>
            <a:r>
              <a:rPr lang="ko-KR" altLang="en-US" dirty="0" err="1"/>
              <a:t>우로보로스</a:t>
            </a:r>
            <a:r>
              <a:rPr lang="ko-KR" altLang="en-US" dirty="0"/>
              <a:t> 팀의 발표였습니다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3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화면에서 확인하실 수 있는 네가지 주제가 최종 후보로 올랐습니다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빵 맛집 추천과 입지 추천 두 가지 주제 중에서 고민했는데</a:t>
            </a:r>
          </a:p>
          <a:p>
            <a:r>
              <a:rPr lang="ko-KR" altLang="en-US" dirty="0"/>
              <a:t>빵 맛집 추천 주제를 선정한 데에는 두 가지 이유가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입지추천 주제에 해당하는 데이터를 충분히 확보하기 힘들겠다는 이유도 </a:t>
            </a:r>
            <a:r>
              <a:rPr lang="ko-KR" altLang="en-US" dirty="0" err="1"/>
              <a:t>있었구요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두번째로는 </a:t>
            </a:r>
            <a:r>
              <a:rPr lang="ko-KR" altLang="en-US" dirty="0" err="1"/>
              <a:t>빵순이</a:t>
            </a:r>
            <a:r>
              <a:rPr lang="ko-KR" altLang="en-US" dirty="0"/>
              <a:t> </a:t>
            </a:r>
            <a:r>
              <a:rPr lang="ko-KR" altLang="en-US" dirty="0" err="1"/>
              <a:t>빵돌이들로</a:t>
            </a:r>
            <a:r>
              <a:rPr lang="ko-KR" altLang="en-US" dirty="0"/>
              <a:t> </a:t>
            </a:r>
            <a:r>
              <a:rPr lang="ko-KR" altLang="en-US" dirty="0" err="1"/>
              <a:t>구성되어있는</a:t>
            </a:r>
            <a:r>
              <a:rPr lang="ko-KR" altLang="en-US" dirty="0"/>
              <a:t> 저희 </a:t>
            </a:r>
            <a:r>
              <a:rPr lang="ko-KR" altLang="en-US" dirty="0" err="1"/>
              <a:t>우로보로스</a:t>
            </a:r>
            <a:r>
              <a:rPr lang="ko-KR" altLang="en-US" dirty="0"/>
              <a:t> 팀원들 모두가 </a:t>
            </a:r>
            <a:r>
              <a:rPr lang="ko-KR" altLang="en-US" dirty="0" err="1"/>
              <a:t>제대로된</a:t>
            </a:r>
            <a:r>
              <a:rPr lang="ko-KR" altLang="en-US" dirty="0"/>
              <a:t> 빵 맛집을 추천 </a:t>
            </a:r>
            <a:r>
              <a:rPr lang="ko-KR" altLang="en-US" dirty="0" err="1"/>
              <a:t>받아본적이</a:t>
            </a:r>
            <a:r>
              <a:rPr lang="ko-KR" altLang="en-US" dirty="0"/>
              <a:t> 없어서 그렇다면 우리가 직접 추천 모델을 한 번 만들어보자고 의기투합했기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66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하이 </a:t>
            </a:r>
            <a:r>
              <a:rPr lang="ko-KR" altLang="en-US" dirty="0" err="1"/>
              <a:t>브레드</a:t>
            </a:r>
            <a:r>
              <a:rPr lang="ko-KR" altLang="en-US" dirty="0"/>
              <a:t> 프로젝트의 방향성은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리뷰 데이터를 크롤링하고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를 활용하여 리뷰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및 특성 점수를 분석한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군집 분석을 진행하며</a:t>
            </a:r>
          </a:p>
          <a:p>
            <a:r>
              <a:rPr lang="ko-KR" altLang="en-US" dirty="0"/>
              <a:t>추가적으로 추천 모델 작업이 이루어질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프로젝트 진행에 앞서</a:t>
            </a:r>
          </a:p>
          <a:p>
            <a:r>
              <a:rPr lang="ko-KR" altLang="en-US" dirty="0"/>
              <a:t>데이터셋을 어떻게 구성할 지에 대해서 이야기 나눴습니다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다른건</a:t>
            </a:r>
            <a:r>
              <a:rPr lang="ko-KR" altLang="en-US" dirty="0"/>
              <a:t> 문제 되지 않았는데 </a:t>
            </a:r>
            <a:r>
              <a:rPr lang="ko-KR" altLang="en-US" dirty="0" err="1"/>
              <a:t>가게별</a:t>
            </a:r>
            <a:r>
              <a:rPr lang="ko-KR" altLang="en-US" dirty="0"/>
              <a:t> </a:t>
            </a:r>
            <a:r>
              <a:rPr lang="ko-KR" altLang="en-US" dirty="0" err="1"/>
              <a:t>특성별</a:t>
            </a:r>
            <a:r>
              <a:rPr lang="ko-KR" altLang="en-US" dirty="0"/>
              <a:t> 칼럼을</a:t>
            </a:r>
          </a:p>
          <a:p>
            <a:r>
              <a:rPr lang="ko-KR" altLang="en-US" dirty="0"/>
              <a:t>모든 칼럼에 사용할 것이냐</a:t>
            </a:r>
            <a:r>
              <a:rPr lang="en-US" altLang="ko-KR" dirty="0"/>
              <a:t>, </a:t>
            </a:r>
            <a:r>
              <a:rPr lang="ko-KR" altLang="en-US" dirty="0"/>
              <a:t>아니면 가장 빈도가 높은 특성 하나만 칼럼으로 사용할 것이냐가 문제였습니다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어떻게 칼럼을 구성해야 군집 분석을 할 수 있는지 팀원 모두 몰랐기 때문에</a:t>
            </a:r>
          </a:p>
          <a:p>
            <a:r>
              <a:rPr lang="ko-KR" altLang="en-US" dirty="0"/>
              <a:t>이 부분에 대해서는 </a:t>
            </a:r>
            <a:r>
              <a:rPr lang="ko-KR" altLang="en-US" dirty="0" err="1"/>
              <a:t>튜터님들께</a:t>
            </a:r>
            <a:r>
              <a:rPr lang="ko-KR" altLang="en-US" dirty="0"/>
              <a:t> 질문을 드렸고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결과 모든 특성을 칼럼에 넣어야 한다는 것을 알게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이제 </a:t>
            </a:r>
            <a:r>
              <a:rPr lang="en-US" altLang="ko-KR" dirty="0"/>
              <a:t>'</a:t>
            </a:r>
            <a:r>
              <a:rPr lang="ko-KR" altLang="en-US" dirty="0"/>
              <a:t>어떠한 특성들을 사용할 것이냐</a:t>
            </a:r>
            <a:r>
              <a:rPr lang="en-US" altLang="ko-KR" dirty="0"/>
              <a:t>'</a:t>
            </a:r>
            <a:r>
              <a:rPr lang="ko-KR" altLang="en-US" dirty="0"/>
              <a:t>에 대한 질문에 답을 </a:t>
            </a:r>
            <a:r>
              <a:rPr lang="ko-KR" altLang="en-US" dirty="0" err="1"/>
              <a:t>해야하는데</a:t>
            </a:r>
            <a:endParaRPr lang="ko-KR" altLang="en-US" dirty="0"/>
          </a:p>
          <a:p>
            <a:r>
              <a:rPr lang="ko-KR" altLang="en-US" dirty="0"/>
              <a:t>저희는 네이버 </a:t>
            </a:r>
            <a:r>
              <a:rPr lang="ko-KR" altLang="en-US" dirty="0" err="1"/>
              <a:t>플레이스에서</a:t>
            </a:r>
            <a:r>
              <a:rPr lang="ko-KR" altLang="en-US" dirty="0"/>
              <a:t> 확인할 수 있는 </a:t>
            </a:r>
            <a:r>
              <a:rPr lang="en-US" altLang="ko-KR" dirty="0"/>
              <a:t>'</a:t>
            </a:r>
            <a:r>
              <a:rPr lang="ko-KR" altLang="en-US" dirty="0"/>
              <a:t>이런 점이 좋았어요</a:t>
            </a:r>
            <a:r>
              <a:rPr lang="en-US" altLang="ko-KR" dirty="0"/>
              <a:t>' </a:t>
            </a:r>
            <a:r>
              <a:rPr lang="ko-KR" altLang="en-US" dirty="0"/>
              <a:t>특성 문장을 베이스로 수정</a:t>
            </a:r>
            <a:r>
              <a:rPr lang="en-US" altLang="ko-KR" dirty="0"/>
              <a:t>/</a:t>
            </a:r>
            <a:r>
              <a:rPr lang="ko-KR" altLang="en-US" dirty="0"/>
              <a:t>추가하기로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326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 구성을 어떻게 할 것인지에 대해서 이야기 나눈 후 어떠한 </a:t>
            </a:r>
            <a:r>
              <a:rPr lang="en-US" altLang="ko-KR" dirty="0"/>
              <a:t>platform</a:t>
            </a:r>
            <a:r>
              <a:rPr lang="ko-KR" altLang="en-US" dirty="0"/>
              <a:t>의 데이터를 </a:t>
            </a:r>
            <a:r>
              <a:rPr lang="ko-KR" altLang="en-US" dirty="0" err="1"/>
              <a:t>크롤링</a:t>
            </a:r>
            <a:r>
              <a:rPr lang="ko-KR" altLang="en-US" dirty="0"/>
              <a:t> 할 것인지에 대해서 이야기 나눴습니다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고려했던 플랫폼은 네이버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요기요</a:t>
            </a:r>
            <a:r>
              <a:rPr lang="en-US" altLang="ko-KR" dirty="0"/>
              <a:t>, </a:t>
            </a:r>
            <a:r>
              <a:rPr lang="ko-KR" altLang="en-US" dirty="0"/>
              <a:t>배민</a:t>
            </a:r>
            <a:r>
              <a:rPr lang="en-US" altLang="ko-KR" dirty="0"/>
              <a:t>, </a:t>
            </a:r>
            <a:r>
              <a:rPr lang="ko-KR" altLang="en-US" dirty="0"/>
              <a:t>캐치 테이블 이렇게 총 </a:t>
            </a:r>
            <a:r>
              <a:rPr lang="ko-KR" altLang="en-US" dirty="0" err="1"/>
              <a:t>여섯가지</a:t>
            </a:r>
            <a:r>
              <a:rPr lang="ko-KR" altLang="en-US" dirty="0"/>
              <a:t> 였는데요</a:t>
            </a:r>
            <a:r>
              <a:rPr lang="en-US" altLang="ko-KR" dirty="0"/>
              <a:t>, </a:t>
            </a:r>
            <a:r>
              <a:rPr lang="ko-KR" altLang="en-US" dirty="0"/>
              <a:t>요기요와 캐치 테이블의 경우 프랜차이즈 점포 또는 빵과는 </a:t>
            </a:r>
            <a:r>
              <a:rPr lang="ko-KR" altLang="en-US" dirty="0" err="1"/>
              <a:t>관련없는</a:t>
            </a:r>
            <a:r>
              <a:rPr lang="ko-KR" altLang="en-US" dirty="0"/>
              <a:t> 브런치</a:t>
            </a:r>
            <a:r>
              <a:rPr lang="en-US" altLang="ko-KR" dirty="0"/>
              <a:t>, </a:t>
            </a:r>
            <a:r>
              <a:rPr lang="ko-KR" altLang="en-US" dirty="0"/>
              <a:t>양식집들이 </a:t>
            </a:r>
            <a:r>
              <a:rPr lang="ko-KR" altLang="en-US" dirty="0" err="1"/>
              <a:t>포함되어있어</a:t>
            </a:r>
            <a:r>
              <a:rPr lang="ko-KR" altLang="en-US" dirty="0"/>
              <a:t> 저희의 분석 주제와는 </a:t>
            </a:r>
            <a:r>
              <a:rPr lang="ko-KR" altLang="en-US" dirty="0" err="1"/>
              <a:t>동떨어져있다고</a:t>
            </a:r>
            <a:r>
              <a:rPr lang="ko-KR" altLang="en-US" dirty="0"/>
              <a:t> 생각하여 제외 시켰으며 배달의 민족의 경우 데이터를 크롤링해서 사용할 수가 없는 것으로 확인이 되어 제외시켰습니다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그렇게 해서 남은 세 개의 플랫폼인 네이버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/>
              <a:t>, </a:t>
            </a:r>
            <a:r>
              <a:rPr lang="ko-KR" altLang="en-US" dirty="0"/>
              <a:t>그리고 구글의 데이터를 </a:t>
            </a:r>
            <a:r>
              <a:rPr lang="ko-KR" altLang="en-US" dirty="0" err="1"/>
              <a:t>가져오기로했습니다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칼럼은 총 </a:t>
            </a:r>
            <a:r>
              <a:rPr lang="en-US" altLang="ko-KR" dirty="0"/>
              <a:t>14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특성 점수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</a:t>
            </a:r>
            <a:r>
              <a:rPr lang="en-US" altLang="ko-KR" dirty="0"/>
              <a:t>, </a:t>
            </a:r>
            <a:r>
              <a:rPr lang="ko-KR" altLang="en-US" dirty="0"/>
              <a:t>그리고 경사도를 제외하고는 모두 리뷰 데이터를 직접 크롤링했습니다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특성 점수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</a:t>
            </a:r>
            <a:r>
              <a:rPr lang="en-US" altLang="ko-KR" dirty="0"/>
              <a:t>, </a:t>
            </a:r>
            <a:r>
              <a:rPr lang="ko-KR" altLang="en-US" dirty="0"/>
              <a:t>경사도 칼럼에 대해서는 차후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877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서울에 있는 총 </a:t>
            </a:r>
            <a:r>
              <a:rPr lang="en-US" altLang="ko-KR" dirty="0"/>
              <a:t>8</a:t>
            </a:r>
            <a:r>
              <a:rPr lang="ko-KR" altLang="en-US" dirty="0"/>
              <a:t>개 구를 수집 대상 지역으로 선정했습니다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 err="1"/>
              <a:t>통신모바일</a:t>
            </a:r>
            <a:r>
              <a:rPr lang="ko-KR" altLang="en-US" dirty="0"/>
              <a:t> 빅데이터로 본 유동인구 지도서비스</a:t>
            </a:r>
            <a:r>
              <a:rPr lang="en-US" altLang="ko-KR" dirty="0"/>
              <a:t>'</a:t>
            </a:r>
            <a:r>
              <a:rPr lang="ko-KR" altLang="en-US" dirty="0"/>
              <a:t>를 확인한 결과 화면에서 확인하실 수 있는 총 </a:t>
            </a:r>
            <a:r>
              <a:rPr lang="en-US" altLang="ko-KR" dirty="0"/>
              <a:t>8</a:t>
            </a:r>
            <a:r>
              <a:rPr lang="ko-KR" altLang="en-US" dirty="0"/>
              <a:t>개 구의 주중 일평균 유입인구가 가장 많은 것을 확인할 수 있었고 이를 근거로 해서 </a:t>
            </a:r>
            <a:r>
              <a:rPr lang="en-US" altLang="ko-KR" dirty="0"/>
              <a:t>8</a:t>
            </a:r>
            <a:r>
              <a:rPr lang="ko-KR" altLang="en-US" dirty="0"/>
              <a:t>개 구를 수집 대상 지역으로 선정하게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7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크롤링한 데이터를 가지고서 </a:t>
            </a:r>
            <a:r>
              <a:rPr lang="en-US" altLang="ko-KR" dirty="0"/>
              <a:t>1</a:t>
            </a:r>
            <a:r>
              <a:rPr lang="ko-KR" altLang="en-US" dirty="0"/>
              <a:t>차적으로 완성한 데이터셋은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1,832</a:t>
            </a:r>
            <a:r>
              <a:rPr lang="ko-KR" altLang="en-US" dirty="0"/>
              <a:t>개의 점포 데이터와 </a:t>
            </a:r>
            <a:r>
              <a:rPr lang="en-US" altLang="ko-KR" dirty="0"/>
              <a:t>188,776</a:t>
            </a:r>
            <a:r>
              <a:rPr lang="ko-KR" altLang="en-US" dirty="0"/>
              <a:t>개의 행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11</a:t>
            </a:r>
            <a:r>
              <a:rPr lang="ko-KR" altLang="en-US" dirty="0"/>
              <a:t>개의 칼럼으로 </a:t>
            </a:r>
            <a:r>
              <a:rPr lang="ko-KR" altLang="en-US" dirty="0" err="1"/>
              <a:t>구성되어있었습니다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89DC5-CD1E-4F99-8E81-F7E37FB11D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3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" Type="http://schemas.openxmlformats.org/officeDocument/2006/relationships/image" Target="../media/image5.png"/><Relationship Id="rId21" Type="http://schemas.openxmlformats.org/officeDocument/2006/relationships/image" Target="../media/image104.png"/><Relationship Id="rId7" Type="http://schemas.openxmlformats.org/officeDocument/2006/relationships/image" Target="../media/image71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5" Type="http://schemas.openxmlformats.org/officeDocument/2006/relationships/image" Target="../media/image69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6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116.png"/><Relationship Id="rId5" Type="http://schemas.openxmlformats.org/officeDocument/2006/relationships/image" Target="../media/image69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6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43.png"/><Relationship Id="rId3" Type="http://schemas.openxmlformats.org/officeDocument/2006/relationships/image" Target="../media/image5.png"/><Relationship Id="rId21" Type="http://schemas.openxmlformats.org/officeDocument/2006/relationships/image" Target="../media/image133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126.png"/><Relationship Id="rId5" Type="http://schemas.openxmlformats.org/officeDocument/2006/relationships/image" Target="../media/image69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1.png"/><Relationship Id="rId4" Type="http://schemas.openxmlformats.org/officeDocument/2006/relationships/image" Target="../media/image6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69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12" Type="http://schemas.openxmlformats.org/officeDocument/2006/relationships/image" Target="../media/image150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44.png"/><Relationship Id="rId15" Type="http://schemas.openxmlformats.org/officeDocument/2006/relationships/image" Target="../media/image69.png"/><Relationship Id="rId10" Type="http://schemas.openxmlformats.org/officeDocument/2006/relationships/image" Target="../media/image148.png"/><Relationship Id="rId4" Type="http://schemas.openxmlformats.org/officeDocument/2006/relationships/image" Target="../media/image134.png"/><Relationship Id="rId9" Type="http://schemas.openxmlformats.org/officeDocument/2006/relationships/image" Target="../media/image147.png"/><Relationship Id="rId1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5.png"/><Relationship Id="rId7" Type="http://schemas.openxmlformats.org/officeDocument/2006/relationships/image" Target="../media/image137.png"/><Relationship Id="rId12" Type="http://schemas.openxmlformats.org/officeDocument/2006/relationships/image" Target="../media/image158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52.png"/><Relationship Id="rId15" Type="http://schemas.openxmlformats.org/officeDocument/2006/relationships/image" Target="../media/image69.png"/><Relationship Id="rId10" Type="http://schemas.openxmlformats.org/officeDocument/2006/relationships/image" Target="../media/image156.png"/><Relationship Id="rId4" Type="http://schemas.openxmlformats.org/officeDocument/2006/relationships/image" Target="../media/image134.png"/><Relationship Id="rId9" Type="http://schemas.openxmlformats.org/officeDocument/2006/relationships/image" Target="../media/image155.png"/><Relationship Id="rId1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22.png"/><Relationship Id="rId3" Type="http://schemas.openxmlformats.org/officeDocument/2006/relationships/image" Target="../media/image5.png"/><Relationship Id="rId7" Type="http://schemas.openxmlformats.org/officeDocument/2006/relationships/image" Target="../media/image163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69.png"/><Relationship Id="rId5" Type="http://schemas.openxmlformats.org/officeDocument/2006/relationships/image" Target="../media/image161.png"/><Relationship Id="rId10" Type="http://schemas.openxmlformats.org/officeDocument/2006/relationships/image" Target="../media/image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2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0.png"/><Relationship Id="rId5" Type="http://schemas.openxmlformats.org/officeDocument/2006/relationships/image" Target="../media/image167.png"/><Relationship Id="rId10" Type="http://schemas.openxmlformats.org/officeDocument/2006/relationships/image" Target="../media/image70.png"/><Relationship Id="rId4" Type="http://schemas.openxmlformats.org/officeDocument/2006/relationships/image" Target="../media/image166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77.png"/><Relationship Id="rId3" Type="http://schemas.openxmlformats.org/officeDocument/2006/relationships/image" Target="../media/image5.png"/><Relationship Id="rId7" Type="http://schemas.openxmlformats.org/officeDocument/2006/relationships/image" Target="../media/image175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70.png"/><Relationship Id="rId5" Type="http://schemas.openxmlformats.org/officeDocument/2006/relationships/image" Target="../media/image173.png"/><Relationship Id="rId15" Type="http://schemas.openxmlformats.org/officeDocument/2006/relationships/image" Target="../media/image179.png"/><Relationship Id="rId10" Type="http://schemas.openxmlformats.org/officeDocument/2006/relationships/image" Target="../media/image69.png"/><Relationship Id="rId4" Type="http://schemas.openxmlformats.org/officeDocument/2006/relationships/image" Target="../media/image6.png"/><Relationship Id="rId9" Type="http://schemas.openxmlformats.org/officeDocument/2006/relationships/image" Target="../media/image163.png"/><Relationship Id="rId14" Type="http://schemas.openxmlformats.org/officeDocument/2006/relationships/image" Target="../media/image1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5.png"/><Relationship Id="rId21" Type="http://schemas.openxmlformats.org/officeDocument/2006/relationships/image" Target="../media/image193.png"/><Relationship Id="rId7" Type="http://schemas.openxmlformats.org/officeDocument/2006/relationships/image" Target="../media/image6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3.png"/><Relationship Id="rId5" Type="http://schemas.openxmlformats.org/officeDocument/2006/relationships/image" Target="../media/image180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6.png"/><Relationship Id="rId9" Type="http://schemas.openxmlformats.org/officeDocument/2006/relationships/image" Target="../media/image170.png"/><Relationship Id="rId14" Type="http://schemas.openxmlformats.org/officeDocument/2006/relationships/image" Target="../media/image1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198.png"/><Relationship Id="rId5" Type="http://schemas.openxmlformats.org/officeDocument/2006/relationships/image" Target="../media/image195.png"/><Relationship Id="rId10" Type="http://schemas.openxmlformats.org/officeDocument/2006/relationships/image" Target="../media/image197.png"/><Relationship Id="rId4" Type="http://schemas.openxmlformats.org/officeDocument/2006/relationships/image" Target="../media/image194.png"/><Relationship Id="rId9" Type="http://schemas.openxmlformats.org/officeDocument/2006/relationships/image" Target="../media/image1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3.png"/><Relationship Id="rId3" Type="http://schemas.openxmlformats.org/officeDocument/2006/relationships/image" Target="../media/image5.png"/><Relationship Id="rId21" Type="http://schemas.openxmlformats.org/officeDocument/2006/relationships/image" Target="../media/image106.png"/><Relationship Id="rId7" Type="http://schemas.openxmlformats.org/officeDocument/2006/relationships/image" Target="../media/image170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07.png"/><Relationship Id="rId20" Type="http://schemas.openxmlformats.org/officeDocument/2006/relationships/image" Target="../media/image97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202.png"/><Relationship Id="rId24" Type="http://schemas.openxmlformats.org/officeDocument/2006/relationships/image" Target="../media/image211.png"/><Relationship Id="rId5" Type="http://schemas.openxmlformats.org/officeDocument/2006/relationships/image" Target="../media/image69.png"/><Relationship Id="rId15" Type="http://schemas.openxmlformats.org/officeDocument/2006/relationships/image" Target="../media/image206.png"/><Relationship Id="rId23" Type="http://schemas.openxmlformats.org/officeDocument/2006/relationships/image" Target="../media/image171.png"/><Relationship Id="rId28" Type="http://schemas.openxmlformats.org/officeDocument/2006/relationships/image" Target="../media/image215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4" Type="http://schemas.openxmlformats.org/officeDocument/2006/relationships/image" Target="../media/image6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101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5.png"/><Relationship Id="rId7" Type="http://schemas.openxmlformats.org/officeDocument/2006/relationships/image" Target="../media/image170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221.png"/><Relationship Id="rId5" Type="http://schemas.openxmlformats.org/officeDocument/2006/relationships/image" Target="../media/image69.png"/><Relationship Id="rId10" Type="http://schemas.openxmlformats.org/officeDocument/2006/relationships/image" Target="../media/image220.png"/><Relationship Id="rId4" Type="http://schemas.openxmlformats.org/officeDocument/2006/relationships/image" Target="../media/image6.png"/><Relationship Id="rId9" Type="http://schemas.openxmlformats.org/officeDocument/2006/relationships/image" Target="../media/image2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5.png"/><Relationship Id="rId7" Type="http://schemas.openxmlformats.org/officeDocument/2006/relationships/image" Target="../media/image170.png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227.png"/><Relationship Id="rId5" Type="http://schemas.openxmlformats.org/officeDocument/2006/relationships/image" Target="../media/image69.png"/><Relationship Id="rId10" Type="http://schemas.openxmlformats.org/officeDocument/2006/relationships/image" Target="../media/image226.png"/><Relationship Id="rId4" Type="http://schemas.openxmlformats.org/officeDocument/2006/relationships/image" Target="../media/image6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3" Type="http://schemas.openxmlformats.org/officeDocument/2006/relationships/image" Target="../media/image5.png"/><Relationship Id="rId21" Type="http://schemas.openxmlformats.org/officeDocument/2006/relationships/image" Target="../media/image244.png"/><Relationship Id="rId7" Type="http://schemas.openxmlformats.org/officeDocument/2006/relationships/image" Target="../media/image17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234.png"/><Relationship Id="rId5" Type="http://schemas.openxmlformats.org/officeDocument/2006/relationships/image" Target="../media/image69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6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5.png"/><Relationship Id="rId7" Type="http://schemas.openxmlformats.org/officeDocument/2006/relationships/image" Target="../media/image170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248.png"/><Relationship Id="rId5" Type="http://schemas.openxmlformats.org/officeDocument/2006/relationships/image" Target="../media/image69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4" Type="http://schemas.openxmlformats.org/officeDocument/2006/relationships/image" Target="../media/image6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5" Type="http://schemas.openxmlformats.org/officeDocument/2006/relationships/image" Target="../media/image170.png"/><Relationship Id="rId10" Type="http://schemas.openxmlformats.org/officeDocument/2006/relationships/image" Target="../media/image258.png"/><Relationship Id="rId4" Type="http://schemas.openxmlformats.org/officeDocument/2006/relationships/image" Target="../media/image6.png"/><Relationship Id="rId9" Type="http://schemas.openxmlformats.org/officeDocument/2006/relationships/image" Target="../media/image257.png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70.png"/><Relationship Id="rId3" Type="http://schemas.openxmlformats.org/officeDocument/2006/relationships/image" Target="../media/image5.png"/><Relationship Id="rId7" Type="http://schemas.openxmlformats.org/officeDocument/2006/relationships/image" Target="../media/image26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269.png"/><Relationship Id="rId5" Type="http://schemas.openxmlformats.org/officeDocument/2006/relationships/image" Target="../media/image264.png"/><Relationship Id="rId15" Type="http://schemas.openxmlformats.org/officeDocument/2006/relationships/image" Target="../media/image272.png"/><Relationship Id="rId10" Type="http://schemas.openxmlformats.org/officeDocument/2006/relationships/image" Target="../media/image268.png"/><Relationship Id="rId4" Type="http://schemas.openxmlformats.org/officeDocument/2006/relationships/image" Target="../media/image263.png"/><Relationship Id="rId9" Type="http://schemas.openxmlformats.org/officeDocument/2006/relationships/image" Target="../media/image267.png"/><Relationship Id="rId14" Type="http://schemas.openxmlformats.org/officeDocument/2006/relationships/image" Target="../media/image2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5.png"/><Relationship Id="rId7" Type="http://schemas.openxmlformats.org/officeDocument/2006/relationships/image" Target="../media/image271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77.png"/><Relationship Id="rId5" Type="http://schemas.openxmlformats.org/officeDocument/2006/relationships/image" Target="../media/image273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6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5.png"/><Relationship Id="rId7" Type="http://schemas.openxmlformats.org/officeDocument/2006/relationships/image" Target="../media/image274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87.png"/><Relationship Id="rId5" Type="http://schemas.openxmlformats.org/officeDocument/2006/relationships/image" Target="../media/image270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6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0.png"/><Relationship Id="rId12" Type="http://schemas.openxmlformats.org/officeDocument/2006/relationships/image" Target="../media/image29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295.png"/><Relationship Id="rId5" Type="http://schemas.openxmlformats.org/officeDocument/2006/relationships/image" Target="../media/image5.png"/><Relationship Id="rId10" Type="http://schemas.openxmlformats.org/officeDocument/2006/relationships/image" Target="../media/image294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2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3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271.png"/><Relationship Id="rId5" Type="http://schemas.openxmlformats.org/officeDocument/2006/relationships/image" Target="../media/image298.png"/><Relationship Id="rId10" Type="http://schemas.openxmlformats.org/officeDocument/2006/relationships/image" Target="../media/image270.png"/><Relationship Id="rId4" Type="http://schemas.openxmlformats.org/officeDocument/2006/relationships/image" Target="../media/image297.png"/><Relationship Id="rId9" Type="http://schemas.openxmlformats.org/officeDocument/2006/relationships/image" Target="../media/image3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309.png"/><Relationship Id="rId3" Type="http://schemas.openxmlformats.org/officeDocument/2006/relationships/image" Target="../media/image5.png"/><Relationship Id="rId7" Type="http://schemas.openxmlformats.org/officeDocument/2006/relationships/image" Target="../media/image270.png"/><Relationship Id="rId12" Type="http://schemas.openxmlformats.org/officeDocument/2006/relationships/image" Target="../media/image3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7.png"/><Relationship Id="rId5" Type="http://schemas.openxmlformats.org/officeDocument/2006/relationships/image" Target="../media/image303.png"/><Relationship Id="rId10" Type="http://schemas.openxmlformats.org/officeDocument/2006/relationships/image" Target="../media/image306.png"/><Relationship Id="rId4" Type="http://schemas.openxmlformats.org/officeDocument/2006/relationships/image" Target="../media/image6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5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311.png"/><Relationship Id="rId10" Type="http://schemas.openxmlformats.org/officeDocument/2006/relationships/image" Target="../media/image313.png"/><Relationship Id="rId4" Type="http://schemas.openxmlformats.org/officeDocument/2006/relationships/image" Target="../media/image6.png"/><Relationship Id="rId9" Type="http://schemas.openxmlformats.org/officeDocument/2006/relationships/image" Target="../media/image2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3" Type="http://schemas.openxmlformats.org/officeDocument/2006/relationships/image" Target="../media/image5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png"/><Relationship Id="rId4" Type="http://schemas.openxmlformats.org/officeDocument/2006/relationships/image" Target="../media/image6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4.png"/><Relationship Id="rId5" Type="http://schemas.openxmlformats.org/officeDocument/2006/relationships/image" Target="../media/image32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5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6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5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2467" y="3475499"/>
            <a:ext cx="12910467" cy="4608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9952" y="3525263"/>
            <a:ext cx="9571629" cy="1156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12546" y="6733709"/>
            <a:ext cx="2138990" cy="9236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495" y="2333308"/>
            <a:ext cx="1257229" cy="83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87983" y="3138186"/>
            <a:ext cx="4276190" cy="981787"/>
            <a:chOff x="2887983" y="3138186"/>
            <a:chExt cx="4276190" cy="9817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11320" y="3138186"/>
              <a:ext cx="4111916" cy="981787"/>
              <a:chOff x="3011320" y="3138186"/>
              <a:chExt cx="4111916" cy="9817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11320" y="3138186"/>
                <a:ext cx="4111916" cy="98178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4183" y="3234303"/>
              <a:ext cx="5382124" cy="847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49488" y="3491980"/>
            <a:ext cx="8212172" cy="5352948"/>
            <a:chOff x="8349488" y="3491980"/>
            <a:chExt cx="8212172" cy="53529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9488" y="3491980"/>
              <a:ext cx="8212172" cy="53529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53933" y="4271464"/>
            <a:ext cx="5344290" cy="3318301"/>
            <a:chOff x="2353933" y="4271464"/>
            <a:chExt cx="5344290" cy="33183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3933" y="4271464"/>
              <a:ext cx="5344290" cy="33183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46667" y="7758364"/>
            <a:ext cx="4158822" cy="927295"/>
            <a:chOff x="2946667" y="7758364"/>
            <a:chExt cx="4158822" cy="9272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6667" y="7758364"/>
              <a:ext cx="4158822" cy="9272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1922" y="7873795"/>
            <a:ext cx="4302105" cy="7868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57143" y="3889988"/>
            <a:ext cx="1864890" cy="1864890"/>
            <a:chOff x="8857143" y="3889988"/>
            <a:chExt cx="1864890" cy="18648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7143" y="3889988"/>
              <a:ext cx="1864890" cy="1864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15948" y="6393899"/>
            <a:ext cx="1347279" cy="1564571"/>
            <a:chOff x="9115948" y="6393899"/>
            <a:chExt cx="1347279" cy="1564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15948" y="6393899"/>
              <a:ext cx="1347279" cy="1564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66387" y="5693893"/>
            <a:ext cx="1803762" cy="6808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35434" y="8004593"/>
            <a:ext cx="2034600" cy="6808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93028" y="3929913"/>
            <a:ext cx="1401647" cy="1785039"/>
            <a:chOff x="10993028" y="3929913"/>
            <a:chExt cx="1401647" cy="17850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93028" y="3929913"/>
              <a:ext cx="1401647" cy="17850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90642" y="6454360"/>
            <a:ext cx="1406419" cy="1443648"/>
            <a:chOff x="10990642" y="6454360"/>
            <a:chExt cx="1406419" cy="14436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90642" y="6454360"/>
              <a:ext cx="1406419" cy="144364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55316" y="5693895"/>
            <a:ext cx="1918876" cy="6808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45793" y="8004593"/>
            <a:ext cx="1956971" cy="6808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663893" y="3942369"/>
            <a:ext cx="1760128" cy="1760128"/>
            <a:chOff x="12663893" y="3942369"/>
            <a:chExt cx="1760128" cy="176012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63893" y="3942369"/>
              <a:ext cx="1760128" cy="17601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63893" y="6392377"/>
            <a:ext cx="1760128" cy="1567614"/>
            <a:chOff x="12663893" y="6392377"/>
            <a:chExt cx="1760128" cy="15676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63893" y="6392377"/>
              <a:ext cx="1760128" cy="15676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95898" y="5693895"/>
            <a:ext cx="1956971" cy="68083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11527" y="8004593"/>
            <a:ext cx="1841229" cy="6808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698120" y="3924741"/>
            <a:ext cx="1435968" cy="1795384"/>
            <a:chOff x="14698120" y="3924741"/>
            <a:chExt cx="1435968" cy="179538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98120" y="3924741"/>
              <a:ext cx="1435968" cy="17953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749438" y="6225597"/>
            <a:ext cx="1333333" cy="1901174"/>
            <a:chOff x="14749438" y="6225597"/>
            <a:chExt cx="1333333" cy="19011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49438" y="6225597"/>
              <a:ext cx="1333333" cy="190117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377569" y="5693895"/>
            <a:ext cx="1918876" cy="68083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68046" y="8004593"/>
            <a:ext cx="1956971" cy="680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495" y="2333308"/>
            <a:ext cx="1257229" cy="83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50767" y="4253968"/>
            <a:ext cx="10384180" cy="4523608"/>
            <a:chOff x="3950767" y="4253968"/>
            <a:chExt cx="10384180" cy="4523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46060" y="2287426"/>
              <a:ext cx="20768360" cy="904721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0767" y="4253968"/>
              <a:ext cx="10384180" cy="4523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88862" y="3058358"/>
            <a:ext cx="3221060" cy="795993"/>
            <a:chOff x="4188862" y="3058358"/>
            <a:chExt cx="3221060" cy="7959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1056" y="3018259"/>
              <a:ext cx="2711543" cy="104761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188862" y="3058358"/>
              <a:ext cx="793679" cy="795993"/>
              <a:chOff x="4188862" y="3058358"/>
              <a:chExt cx="793679" cy="79599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4188862" y="3058358"/>
                <a:ext cx="793679" cy="795993"/>
                <a:chOff x="4188862" y="3058358"/>
                <a:chExt cx="793679" cy="79599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188862" y="3058358"/>
                  <a:ext cx="793679" cy="795993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57644" y="2994283"/>
                <a:ext cx="1033657" cy="9156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05556" y="3058358"/>
            <a:ext cx="3266298" cy="795993"/>
            <a:chOff x="7705556" y="3058358"/>
            <a:chExt cx="3266298" cy="7959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7750" y="3018259"/>
              <a:ext cx="2799105" cy="104761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705556" y="3058358"/>
              <a:ext cx="793679" cy="795993"/>
              <a:chOff x="7705556" y="3058358"/>
              <a:chExt cx="793679" cy="7959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705556" y="3058358"/>
                <a:ext cx="793679" cy="79599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50528" y="2991654"/>
              <a:ext cx="1105086" cy="9101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67487" y="3058358"/>
            <a:ext cx="2829364" cy="795993"/>
            <a:chOff x="11267487" y="3058358"/>
            <a:chExt cx="2829364" cy="7959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49681" y="3018259"/>
              <a:ext cx="2108419" cy="104761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67487" y="3058358"/>
              <a:ext cx="793679" cy="795993"/>
              <a:chOff x="11267487" y="3058358"/>
              <a:chExt cx="793679" cy="79599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1267487" y="3058358"/>
                <a:ext cx="793679" cy="795993"/>
                <a:chOff x="11267487" y="3058358"/>
                <a:chExt cx="793679" cy="795993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267487" y="3058358"/>
                  <a:ext cx="793679" cy="795993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21393" y="2991654"/>
                <a:ext cx="1068762" cy="9101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4971" y="2314260"/>
            <a:ext cx="1709657" cy="54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8526" y="3351964"/>
            <a:ext cx="3978945" cy="754740"/>
            <a:chOff x="1948526" y="3351964"/>
            <a:chExt cx="3978945" cy="7547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48526" y="3351964"/>
              <a:ext cx="3978945" cy="754740"/>
              <a:chOff x="1948526" y="3351964"/>
              <a:chExt cx="3978945" cy="7547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48526" y="3351964"/>
                <a:ext cx="3978945" cy="75474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356" y="3334351"/>
              <a:ext cx="4730524" cy="856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34270" y="4419218"/>
            <a:ext cx="1964955" cy="1825921"/>
            <a:chOff x="1834270" y="4419218"/>
            <a:chExt cx="1964955" cy="18259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4270" y="4419218"/>
              <a:ext cx="1964955" cy="182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7441" y="4395305"/>
            <a:ext cx="1911053" cy="1873747"/>
            <a:chOff x="4127441" y="4395305"/>
            <a:chExt cx="1911053" cy="18737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27441" y="4395305"/>
              <a:ext cx="1911053" cy="18737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76345" y="6562283"/>
            <a:ext cx="1723306" cy="1736361"/>
            <a:chOff x="3076345" y="6562283"/>
            <a:chExt cx="1723306" cy="17363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6345" y="6562283"/>
              <a:ext cx="1723306" cy="17363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9965" y="3503373"/>
            <a:ext cx="9131478" cy="4650358"/>
            <a:chOff x="7319965" y="3503373"/>
            <a:chExt cx="9131478" cy="465035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41130" y="3503373"/>
              <a:ext cx="9110314" cy="1171171"/>
              <a:chOff x="7341130" y="3503373"/>
              <a:chExt cx="9110314" cy="117117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41130" y="3503373"/>
                <a:ext cx="9110314" cy="117117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341130" y="5242966"/>
              <a:ext cx="9110314" cy="1171171"/>
              <a:chOff x="7341130" y="5242966"/>
              <a:chExt cx="9110314" cy="117117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341130" y="5242966"/>
                <a:ext cx="9110314" cy="11711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319965" y="6982560"/>
              <a:ext cx="9131478" cy="1171171"/>
              <a:chOff x="7319965" y="6982560"/>
              <a:chExt cx="9131478" cy="11711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19965" y="6982560"/>
                <a:ext cx="9131478" cy="117117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33094" y="3446612"/>
              <a:ext cx="1602371" cy="130647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33094" y="5201689"/>
              <a:ext cx="1659514" cy="130647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33094" y="6939003"/>
              <a:ext cx="1649990" cy="130647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74941" y="3780962"/>
              <a:ext cx="5787276" cy="695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4941" y="5539600"/>
              <a:ext cx="3926114" cy="69542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74941" y="7279200"/>
              <a:ext cx="5137895" cy="695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49121" y="3051835"/>
            <a:ext cx="6407008" cy="995312"/>
            <a:chOff x="8949121" y="3051835"/>
            <a:chExt cx="6407008" cy="9953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9121" y="3051835"/>
              <a:ext cx="6407008" cy="9953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4621" y="3228874"/>
            <a:ext cx="2583314" cy="7762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8390" y="4122623"/>
            <a:ext cx="6144000" cy="16873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49213" y="6179005"/>
            <a:ext cx="6437384" cy="995312"/>
            <a:chOff x="2949213" y="6179005"/>
            <a:chExt cx="6437384" cy="995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9213" y="6179005"/>
              <a:ext cx="6437384" cy="9953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3046" y="7247106"/>
            <a:ext cx="6293476" cy="19786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15987" y="6364039"/>
            <a:ext cx="3491114" cy="11435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9913" y="6137359"/>
            <a:ext cx="1644314" cy="10942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22720" y="3012878"/>
            <a:ext cx="1587171" cy="10942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29585" y="3029137"/>
            <a:ext cx="5485762" cy="2748625"/>
            <a:chOff x="2929585" y="3029137"/>
            <a:chExt cx="5485762" cy="27486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9585" y="3029137"/>
              <a:ext cx="5485762" cy="2748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0367" y="6179005"/>
            <a:ext cx="5485762" cy="2748625"/>
            <a:chOff x="9870367" y="6179005"/>
            <a:chExt cx="5485762" cy="27486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0367" y="6179005"/>
              <a:ext cx="5485762" cy="2748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44971" y="2314260"/>
            <a:ext cx="1709657" cy="5466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49121" y="3051835"/>
            <a:ext cx="6407008" cy="995312"/>
            <a:chOff x="8949121" y="3051835"/>
            <a:chExt cx="6407008" cy="9953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9121" y="3051835"/>
              <a:ext cx="6407008" cy="9953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4593" y="3225900"/>
            <a:ext cx="2824610" cy="780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39343" y="4141840"/>
            <a:ext cx="5294610" cy="527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49213" y="6179005"/>
            <a:ext cx="6437384" cy="995312"/>
            <a:chOff x="2949213" y="6179005"/>
            <a:chExt cx="6437384" cy="995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9213" y="6179005"/>
              <a:ext cx="6437384" cy="9953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3313" y="7249641"/>
            <a:ext cx="6328838" cy="13962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6463" y="6326096"/>
            <a:ext cx="3448724" cy="780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9913" y="6156363"/>
            <a:ext cx="1653838" cy="10609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22720" y="3022359"/>
            <a:ext cx="1634790" cy="10799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29585" y="3029137"/>
            <a:ext cx="5485762" cy="2748625"/>
            <a:chOff x="2929585" y="3029137"/>
            <a:chExt cx="5485762" cy="27486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9585" y="3029137"/>
              <a:ext cx="5485762" cy="2748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0367" y="6179005"/>
            <a:ext cx="5485762" cy="2748625"/>
            <a:chOff x="9870367" y="6179005"/>
            <a:chExt cx="5485762" cy="27486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0367" y="6179005"/>
              <a:ext cx="5485762" cy="2748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44971" y="2314260"/>
            <a:ext cx="1709657" cy="5466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49121" y="3051835"/>
            <a:ext cx="6407008" cy="995312"/>
            <a:chOff x="8949121" y="3051835"/>
            <a:chExt cx="6407008" cy="9953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9121" y="3051835"/>
              <a:ext cx="6407008" cy="9953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4593" y="3225900"/>
            <a:ext cx="1741019" cy="780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39343" y="4110786"/>
            <a:ext cx="4301457" cy="918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49213" y="6179005"/>
            <a:ext cx="6437384" cy="995312"/>
            <a:chOff x="2949213" y="6179005"/>
            <a:chExt cx="6437384" cy="995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9213" y="6179005"/>
              <a:ext cx="6437384" cy="9953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3789" y="7220032"/>
            <a:ext cx="5678838" cy="8163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6463" y="6326096"/>
            <a:ext cx="4794743" cy="780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9913" y="6146840"/>
            <a:ext cx="1644314" cy="1079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22720" y="3022359"/>
            <a:ext cx="1644314" cy="10799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29585" y="3029137"/>
            <a:ext cx="5485762" cy="2748625"/>
            <a:chOff x="2929585" y="3029137"/>
            <a:chExt cx="5485762" cy="27486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9585" y="3029137"/>
              <a:ext cx="5485762" cy="2748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0367" y="6179005"/>
            <a:ext cx="5485762" cy="2748625"/>
            <a:chOff x="9870367" y="6179005"/>
            <a:chExt cx="5485762" cy="27486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0367" y="6179005"/>
              <a:ext cx="5485762" cy="2748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44971" y="2314260"/>
            <a:ext cx="1709657" cy="5466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6400" y="4514286"/>
            <a:ext cx="12613659" cy="4260560"/>
            <a:chOff x="3136400" y="4514286"/>
            <a:chExt cx="12613659" cy="4260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92337" y="2662098"/>
              <a:ext cx="25227318" cy="852112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6400" y="4514286"/>
              <a:ext cx="12613659" cy="4260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7977" y="2762471"/>
            <a:ext cx="1461323" cy="1461323"/>
            <a:chOff x="5627977" y="2762471"/>
            <a:chExt cx="1461323" cy="14613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7977" y="2762471"/>
              <a:ext cx="1461323" cy="14613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91070" y="2762471"/>
            <a:ext cx="1461323" cy="1461323"/>
            <a:chOff x="11191070" y="2762471"/>
            <a:chExt cx="1461323" cy="14613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070" y="2762471"/>
              <a:ext cx="1461323" cy="14613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9190" y="3428847"/>
            <a:ext cx="823723" cy="128571"/>
            <a:chOff x="10129190" y="3428847"/>
            <a:chExt cx="823723" cy="1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9190" y="3428847"/>
              <a:ext cx="823723" cy="1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27458" y="3428847"/>
            <a:ext cx="823723" cy="128571"/>
            <a:chOff x="7327458" y="3428847"/>
            <a:chExt cx="823723" cy="1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7458" y="3428847"/>
              <a:ext cx="823723" cy="1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4395" y="3007418"/>
            <a:ext cx="2182352" cy="112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44971" y="2314260"/>
            <a:ext cx="1709657" cy="5466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3933" y="6809524"/>
            <a:ext cx="6833333" cy="2171549"/>
            <a:chOff x="2453933" y="6809524"/>
            <a:chExt cx="6833333" cy="21715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3933" y="6809524"/>
              <a:ext cx="6833333" cy="21715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7457" y="7027902"/>
            <a:ext cx="5682667" cy="17659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3933" y="3143423"/>
            <a:ext cx="6833333" cy="3312781"/>
            <a:chOff x="2453933" y="3143423"/>
            <a:chExt cx="6833333" cy="33127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3933" y="3143423"/>
              <a:ext cx="6833333" cy="3312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4152" y="3200566"/>
            <a:ext cx="5988967" cy="5685268"/>
            <a:chOff x="9564152" y="3200566"/>
            <a:chExt cx="5988967" cy="56852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4152" y="3200566"/>
              <a:ext cx="5988967" cy="56852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4495" y="2333308"/>
            <a:ext cx="2888933" cy="83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16617" y="2244409"/>
            <a:ext cx="3053957" cy="1511342"/>
            <a:chOff x="13416617" y="2244409"/>
            <a:chExt cx="3053957" cy="15113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482467" y="2514280"/>
              <a:ext cx="2922257" cy="971600"/>
              <a:chOff x="13482467" y="2514280"/>
              <a:chExt cx="2922257" cy="97160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660000">
                <a:off x="13482467" y="2514280"/>
                <a:ext cx="2922257" cy="97160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60000">
              <a:off x="13529353" y="2550820"/>
              <a:ext cx="2754343" cy="834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6771" y="3253364"/>
            <a:ext cx="5988967" cy="2903435"/>
            <a:chOff x="10296771" y="3253364"/>
            <a:chExt cx="5988967" cy="29034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6771" y="3253364"/>
              <a:ext cx="5988967" cy="29034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6771" y="6321495"/>
            <a:ext cx="5988967" cy="2903435"/>
            <a:chOff x="10296771" y="6321495"/>
            <a:chExt cx="5988967" cy="290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771" y="6321495"/>
              <a:ext cx="5988967" cy="290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92029" y="3253364"/>
            <a:ext cx="5988967" cy="2903435"/>
            <a:chOff x="2492029" y="3253364"/>
            <a:chExt cx="5988967" cy="29034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2029" y="3253364"/>
              <a:ext cx="5988967" cy="2903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2029" y="6321495"/>
            <a:ext cx="5988967" cy="2903435"/>
            <a:chOff x="2492029" y="6321495"/>
            <a:chExt cx="5988967" cy="29034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2029" y="6321495"/>
              <a:ext cx="5988967" cy="29034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59567" y="6118703"/>
            <a:ext cx="823723" cy="128571"/>
            <a:chOff x="8959567" y="6118703"/>
            <a:chExt cx="823723" cy="1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9567" y="6118703"/>
              <a:ext cx="823723" cy="1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54495" y="2333308"/>
            <a:ext cx="2888933" cy="83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68639" y="2893911"/>
            <a:ext cx="3635745" cy="718906"/>
            <a:chOff x="3668639" y="2893911"/>
            <a:chExt cx="3635745" cy="71890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668639" y="2893911"/>
              <a:ext cx="3635745" cy="718906"/>
              <a:chOff x="3668639" y="2893911"/>
              <a:chExt cx="3635745" cy="7189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668639" y="2893911"/>
                <a:ext cx="3635745" cy="71890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24721" y="2961719"/>
              <a:ext cx="4204124" cy="6343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73382" y="2893911"/>
            <a:ext cx="3635745" cy="718906"/>
            <a:chOff x="11473382" y="2893911"/>
            <a:chExt cx="3635745" cy="71890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473382" y="2893911"/>
              <a:ext cx="3635745" cy="718906"/>
              <a:chOff x="11473382" y="2893911"/>
              <a:chExt cx="3635745" cy="71890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73382" y="2893911"/>
                <a:ext cx="3635745" cy="71890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23949" y="2964437"/>
              <a:ext cx="4309629" cy="630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9648" y="2995163"/>
            <a:ext cx="4816452" cy="5445698"/>
            <a:chOff x="2139648" y="2995163"/>
            <a:chExt cx="4816452" cy="54456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98" y="586691"/>
              <a:ext cx="9632904" cy="1089139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9648" y="2995163"/>
              <a:ext cx="4816452" cy="54456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38295" y="1593423"/>
            <a:ext cx="1859400" cy="8349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8305" y="2248903"/>
            <a:ext cx="2888933" cy="83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943176"/>
            <a:ext cx="6836015" cy="2653962"/>
            <a:chOff x="9142857" y="1943176"/>
            <a:chExt cx="6836015" cy="26539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7548" y="1791490"/>
              <a:ext cx="1349495" cy="88933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5186" y="2458118"/>
              <a:ext cx="5802438" cy="234467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142857" y="1943176"/>
              <a:ext cx="1065109" cy="1068216"/>
              <a:chOff x="9142857" y="1943176"/>
              <a:chExt cx="1065109" cy="106821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9142857" y="1943176"/>
                <a:ext cx="1065109" cy="1068216"/>
                <a:chOff x="9142857" y="1943176"/>
                <a:chExt cx="1065109" cy="106821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142857" y="1943176"/>
                  <a:ext cx="1065109" cy="1068216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916365" y="1867079"/>
                <a:ext cx="1489019" cy="121878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52439" y="5838646"/>
            <a:ext cx="4513967" cy="3057848"/>
            <a:chOff x="3452439" y="5838646"/>
            <a:chExt cx="4513967" cy="30578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045" y="4509312"/>
              <a:ext cx="9027933" cy="61156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2439" y="5838646"/>
              <a:ext cx="4513967" cy="30578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8025" y="4977041"/>
            <a:ext cx="1081390" cy="9274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15051" y="5624764"/>
            <a:ext cx="5730867" cy="9732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5147775"/>
            <a:ext cx="1065109" cy="1068216"/>
            <a:chOff x="9142857" y="5147775"/>
            <a:chExt cx="1065109" cy="106821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142857" y="5147775"/>
              <a:ext cx="1065109" cy="1068216"/>
              <a:chOff x="9142857" y="5147775"/>
              <a:chExt cx="1065109" cy="106821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42857" y="5147775"/>
                <a:ext cx="1065109" cy="106821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35413" y="5071675"/>
              <a:ext cx="1460448" cy="121878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26596" y="6824951"/>
            <a:ext cx="2445829" cy="8988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34251" y="7660018"/>
            <a:ext cx="6010476" cy="16589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61905" y="6942992"/>
            <a:ext cx="1065109" cy="1068216"/>
            <a:chOff x="9161905" y="6942992"/>
            <a:chExt cx="1065109" cy="106821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161905" y="6942992"/>
              <a:ext cx="1065109" cy="1068216"/>
              <a:chOff x="9161905" y="6942992"/>
              <a:chExt cx="1065109" cy="106821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61905" y="6942992"/>
                <a:ext cx="1065109" cy="106821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54460" y="6866888"/>
              <a:ext cx="1460448" cy="1218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8359" y="2395597"/>
            <a:ext cx="2649212" cy="1852943"/>
            <a:chOff x="2738359" y="2395597"/>
            <a:chExt cx="2649212" cy="18529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47170" y="2395597"/>
              <a:ext cx="1031591" cy="1036124"/>
              <a:chOff x="3547170" y="2395597"/>
              <a:chExt cx="1031591" cy="10361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47170" y="2395597"/>
                <a:ext cx="1031591" cy="103612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2944" y="2286532"/>
              <a:ext cx="1862429" cy="130647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8559" y="3681959"/>
              <a:ext cx="3480524" cy="834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177" y="2395597"/>
            <a:ext cx="2649212" cy="1852943"/>
            <a:chOff x="9240177" y="2395597"/>
            <a:chExt cx="2649212" cy="18529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048988" y="2395597"/>
              <a:ext cx="1031591" cy="1036124"/>
              <a:chOff x="10048988" y="2395597"/>
              <a:chExt cx="1031591" cy="10361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48988" y="2395597"/>
                <a:ext cx="1031591" cy="103612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3809" y="2286531"/>
              <a:ext cx="1843381" cy="130647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9329" y="3681959"/>
              <a:ext cx="3593343" cy="8349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03666" y="2290826"/>
            <a:ext cx="3823143" cy="1539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47170" y="5804412"/>
            <a:ext cx="1031591" cy="1036124"/>
            <a:chOff x="3547170" y="5804412"/>
            <a:chExt cx="1031591" cy="10361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170" y="5804412"/>
              <a:ext cx="1031591" cy="10361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91515" y="5695346"/>
            <a:ext cx="1833857" cy="1306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99036" y="7090774"/>
            <a:ext cx="3470876" cy="8349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99789" y="5728212"/>
            <a:ext cx="3637095" cy="31746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40177" y="5804412"/>
            <a:ext cx="2649212" cy="1865638"/>
            <a:chOff x="9240177" y="5804412"/>
            <a:chExt cx="2649212" cy="18656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048956" y="5804412"/>
              <a:ext cx="1031591" cy="1036124"/>
              <a:chOff x="10048956" y="5804412"/>
              <a:chExt cx="1031591" cy="10361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48956" y="5804412"/>
                <a:ext cx="1031591" cy="103612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93301" y="5704870"/>
              <a:ext cx="1786238" cy="128742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7815" y="7103469"/>
              <a:ext cx="3763419" cy="8349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13190" y="5509165"/>
            <a:ext cx="3806733" cy="27461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90265" y="2289188"/>
            <a:ext cx="1825971" cy="11128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9648" y="3470290"/>
            <a:ext cx="6171429" cy="5060710"/>
            <a:chOff x="2139648" y="3470290"/>
            <a:chExt cx="6171429" cy="50607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9648" y="3470290"/>
              <a:ext cx="6171429" cy="5060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72962" y="3448239"/>
            <a:ext cx="6171429" cy="5082761"/>
            <a:chOff x="4672962" y="3448239"/>
            <a:chExt cx="6171429" cy="50827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2962" y="3448239"/>
              <a:ext cx="6171429" cy="50827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4495" y="2333308"/>
            <a:ext cx="2888933" cy="83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11076" y="3460766"/>
            <a:ext cx="8135882" cy="5079758"/>
            <a:chOff x="8311076" y="3460766"/>
            <a:chExt cx="8135882" cy="50797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1076" y="3460766"/>
              <a:ext cx="8135882" cy="50797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74524" y="3488327"/>
            <a:ext cx="2307857" cy="17760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7675" y="4617766"/>
            <a:ext cx="7523905" cy="30052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495" y="2333308"/>
            <a:ext cx="2888933" cy="83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6791" y="4824776"/>
            <a:ext cx="3999232" cy="1068213"/>
            <a:chOff x="2296791" y="4824776"/>
            <a:chExt cx="3999232" cy="10682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8550" y="4973157"/>
              <a:ext cx="2840648" cy="83497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296791" y="4824776"/>
              <a:ext cx="1065109" cy="1068213"/>
              <a:chOff x="2296791" y="4824776"/>
              <a:chExt cx="1065109" cy="106821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296791" y="4824776"/>
                <a:ext cx="1065109" cy="1068213"/>
                <a:chOff x="2296791" y="4824776"/>
                <a:chExt cx="1065109" cy="106821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296791" y="4824776"/>
                  <a:ext cx="1065109" cy="1068213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11080" y="4739290"/>
                <a:ext cx="1423543" cy="122830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296791" y="6316682"/>
            <a:ext cx="5161137" cy="1197457"/>
            <a:chOff x="2296791" y="6316682"/>
            <a:chExt cx="5161137" cy="11974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580940" y="6316682"/>
              <a:ext cx="3876987" cy="1197457"/>
              <a:chOff x="3580940" y="6316682"/>
              <a:chExt cx="3876987" cy="11974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87597" y="6223339"/>
                <a:ext cx="2227238" cy="124706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535216" y="6780806"/>
                <a:ext cx="3894800" cy="12280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96791" y="6381304"/>
              <a:ext cx="1065109" cy="1068213"/>
              <a:chOff x="2296791" y="6381304"/>
              <a:chExt cx="1065109" cy="106821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296791" y="6381304"/>
                <a:ext cx="1065109" cy="1068213"/>
                <a:chOff x="2296791" y="6381304"/>
                <a:chExt cx="1065109" cy="10682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296791" y="6381304"/>
                  <a:ext cx="1065109" cy="1068213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85635" y="6295815"/>
                <a:ext cx="1499886" cy="121878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296791" y="7937833"/>
            <a:ext cx="4417129" cy="1068213"/>
            <a:chOff x="2296791" y="7937833"/>
            <a:chExt cx="4417129" cy="10682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87597" y="7979540"/>
              <a:ext cx="2723667" cy="124706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5216" y="8492964"/>
              <a:ext cx="3116829" cy="86611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296791" y="7937833"/>
              <a:ext cx="1065109" cy="1068213"/>
              <a:chOff x="2296791" y="7937833"/>
              <a:chExt cx="1065109" cy="106821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296791" y="7937833"/>
                <a:ext cx="1065109" cy="1068213"/>
                <a:chOff x="2296791" y="7937833"/>
                <a:chExt cx="1065109" cy="1068213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296791" y="7937833"/>
                  <a:ext cx="1065109" cy="1068213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094559" y="7852340"/>
                <a:ext cx="1454067" cy="121878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739264" y="3475409"/>
            <a:ext cx="4276190" cy="981787"/>
            <a:chOff x="2739264" y="3475409"/>
            <a:chExt cx="4276190" cy="98178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862600" y="3475409"/>
              <a:ext cx="4111916" cy="981787"/>
              <a:chOff x="2862600" y="3475409"/>
              <a:chExt cx="4111916" cy="98178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862600" y="3475409"/>
                <a:ext cx="4111916" cy="981787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2816" y="3571527"/>
              <a:ext cx="5875743" cy="847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485672" y="1847701"/>
            <a:ext cx="5643069" cy="3128125"/>
            <a:chOff x="9485672" y="1847701"/>
            <a:chExt cx="5643069" cy="312812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485672" y="3109160"/>
              <a:ext cx="1864890" cy="1864890"/>
              <a:chOff x="9485672" y="3109160"/>
              <a:chExt cx="1864890" cy="18648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485672" y="3109160"/>
                <a:ext cx="1864890" cy="186489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673375" y="3109160"/>
              <a:ext cx="1760128" cy="1567614"/>
              <a:chOff x="11673375" y="3109160"/>
              <a:chExt cx="1760128" cy="156761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673375" y="3109160"/>
                <a:ext cx="1760128" cy="156761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719217" y="3109160"/>
              <a:ext cx="1401647" cy="1785039"/>
              <a:chOff x="13719217" y="3109160"/>
              <a:chExt cx="1401647" cy="17850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719217" y="3109160"/>
                <a:ext cx="1401647" cy="17850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846078" y="1847701"/>
              <a:ext cx="2922257" cy="971600"/>
              <a:chOff x="10846078" y="1847701"/>
              <a:chExt cx="2922257" cy="971600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0846078" y="1847701"/>
                <a:ext cx="2922257" cy="971600"/>
                <a:chOff x="10846078" y="1847701"/>
                <a:chExt cx="2922257" cy="971600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0846078" y="1847701"/>
                  <a:ext cx="2922257" cy="971600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806478" y="1891899"/>
                <a:ext cx="2926029" cy="83497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8188406" y="5452602"/>
            <a:ext cx="8229725" cy="3731199"/>
            <a:chOff x="8188406" y="5452602"/>
            <a:chExt cx="8229725" cy="373119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8188406" y="6469515"/>
              <a:ext cx="4016555" cy="2707960"/>
              <a:chOff x="8188406" y="6469515"/>
              <a:chExt cx="4016555" cy="270796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356881" y="5292287"/>
                <a:ext cx="8033110" cy="5415920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88406" y="6469515"/>
                <a:ext cx="4016555" cy="270796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294321" y="6469515"/>
              <a:ext cx="3121871" cy="2707960"/>
              <a:chOff x="13294321" y="6469515"/>
              <a:chExt cx="3121871" cy="270796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910138" y="5292287"/>
                <a:ext cx="6243742" cy="5415920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294321" y="6469515"/>
                <a:ext cx="3121871" cy="270796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8735555" y="5452602"/>
              <a:ext cx="2922257" cy="971600"/>
              <a:chOff x="8735555" y="5452602"/>
              <a:chExt cx="2922257" cy="97160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735555" y="5452602"/>
                <a:ext cx="2922257" cy="971600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71374" y="5496799"/>
              <a:ext cx="2910305" cy="834971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13394128" y="5452602"/>
              <a:ext cx="2922257" cy="971600"/>
              <a:chOff x="13394128" y="5452602"/>
              <a:chExt cx="2922257" cy="971600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3394128" y="5452602"/>
                <a:ext cx="2922257" cy="971600"/>
                <a:chOff x="13394128" y="5452602"/>
                <a:chExt cx="2922257" cy="971600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3394128" y="5452602"/>
                  <a:ext cx="2922257" cy="971600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2912999" y="5496799"/>
                <a:ext cx="3451514" cy="8349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495" y="2333308"/>
            <a:ext cx="2888933" cy="83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47619" y="3313926"/>
            <a:ext cx="5880952" cy="4266667"/>
            <a:chOff x="10647619" y="3313926"/>
            <a:chExt cx="5880952" cy="42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7619" y="3313926"/>
              <a:ext cx="5880952" cy="42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96791" y="3313926"/>
            <a:ext cx="6060352" cy="4266667"/>
            <a:chOff x="2296791" y="3313926"/>
            <a:chExt cx="6060352" cy="4266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6791" y="3313926"/>
              <a:ext cx="6060352" cy="42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307974"/>
            <a:ext cx="823723" cy="278571"/>
            <a:chOff x="9142857" y="5307974"/>
            <a:chExt cx="823723" cy="27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5307974"/>
              <a:ext cx="823723" cy="27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8871" y="7951546"/>
            <a:ext cx="4276190" cy="981787"/>
            <a:chOff x="3188871" y="7951546"/>
            <a:chExt cx="4276190" cy="9817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926809" y="7951546"/>
              <a:ext cx="2882715" cy="981787"/>
              <a:chOff x="3926809" y="7951546"/>
              <a:chExt cx="2882715" cy="98178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26809" y="7951546"/>
                <a:ext cx="2882715" cy="98178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6291" y="8047664"/>
              <a:ext cx="5869762" cy="847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50000" y="7894404"/>
            <a:ext cx="4276190" cy="981787"/>
            <a:chOff x="11450000" y="7894404"/>
            <a:chExt cx="4276190" cy="9817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87937" y="7894404"/>
              <a:ext cx="2882715" cy="981787"/>
              <a:chOff x="12187937" y="7894404"/>
              <a:chExt cx="2882715" cy="98178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87937" y="7894404"/>
                <a:ext cx="2882715" cy="98178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67419" y="8000045"/>
              <a:ext cx="5850714" cy="828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495" y="2333308"/>
            <a:ext cx="2888933" cy="83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00000" y="4008657"/>
            <a:ext cx="5475532" cy="4965585"/>
            <a:chOff x="11200000" y="4008657"/>
            <a:chExt cx="5475532" cy="4965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0000" y="4008657"/>
              <a:ext cx="5475532" cy="4965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21772" y="6135688"/>
            <a:ext cx="2442170" cy="192857"/>
            <a:chOff x="7921772" y="6135688"/>
            <a:chExt cx="2442170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1772" y="6135688"/>
              <a:ext cx="2442170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9648" y="3982196"/>
            <a:ext cx="5033131" cy="5018507"/>
            <a:chOff x="2139648" y="3982196"/>
            <a:chExt cx="5033131" cy="50185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39648" y="3982196"/>
              <a:ext cx="5033131" cy="2440048"/>
              <a:chOff x="2139648" y="3982196"/>
              <a:chExt cx="5033131" cy="244004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39648" y="3982196"/>
                <a:ext cx="5033131" cy="24400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39648" y="6560655"/>
              <a:ext cx="5033131" cy="2440048"/>
              <a:chOff x="2139648" y="6560655"/>
              <a:chExt cx="5033131" cy="244004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39648" y="6560655"/>
                <a:ext cx="5033131" cy="244004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515976" y="5622053"/>
            <a:ext cx="1215667" cy="1220127"/>
            <a:chOff x="8515976" y="5622053"/>
            <a:chExt cx="1215667" cy="12201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5976" y="5622053"/>
              <a:ext cx="1215667" cy="12201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26914" y="2685688"/>
            <a:ext cx="4965220" cy="981787"/>
            <a:chOff x="6926914" y="2685688"/>
            <a:chExt cx="4965220" cy="9817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26914" y="2685688"/>
              <a:ext cx="4965220" cy="981787"/>
              <a:chOff x="6926914" y="2685688"/>
              <a:chExt cx="4965220" cy="98178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26914" y="2685688"/>
                <a:ext cx="4965220" cy="98178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8629" y="2781806"/>
              <a:ext cx="4698800" cy="84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495" y="2333308"/>
            <a:ext cx="2888933" cy="83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6250" y="4789857"/>
            <a:ext cx="7041305" cy="3042166"/>
            <a:chOff x="1936250" y="4789857"/>
            <a:chExt cx="7041305" cy="30421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6250" y="4789857"/>
              <a:ext cx="7041305" cy="3042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9399" y="4490228"/>
            <a:ext cx="5303671" cy="3565234"/>
            <a:chOff x="4369399" y="4490228"/>
            <a:chExt cx="5303671" cy="35652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9399" y="4490228"/>
              <a:ext cx="5303671" cy="3565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4684" y="3099150"/>
            <a:ext cx="5054410" cy="1306683"/>
            <a:chOff x="2114684" y="3099150"/>
            <a:chExt cx="5054410" cy="13066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4684" y="3099150"/>
              <a:ext cx="5054410" cy="13066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8935" y="3234621"/>
            <a:ext cx="5057343" cy="847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78330" y="2027580"/>
            <a:ext cx="3031067" cy="1913111"/>
            <a:chOff x="10178330" y="2027580"/>
            <a:chExt cx="3031067" cy="19131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178330" y="2027580"/>
              <a:ext cx="3031067" cy="1913111"/>
              <a:chOff x="10178330" y="2027580"/>
              <a:chExt cx="3031067" cy="19131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78330" y="2027580"/>
                <a:ext cx="3031067" cy="191311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3597" y="2235785"/>
              <a:ext cx="2955114" cy="15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3695" y="2027580"/>
            <a:ext cx="3031067" cy="1913111"/>
            <a:chOff x="13973695" y="2027580"/>
            <a:chExt cx="3031067" cy="19131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73695" y="2027580"/>
              <a:ext cx="3031067" cy="1913111"/>
              <a:chOff x="13973695" y="2027580"/>
              <a:chExt cx="3031067" cy="19131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73695" y="2027580"/>
                <a:ext cx="3031067" cy="191311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73905" y="2546040"/>
              <a:ext cx="2886010" cy="1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88644" y="2857723"/>
            <a:ext cx="441507" cy="192857"/>
            <a:chOff x="13388644" y="2857723"/>
            <a:chExt cx="441507" cy="19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88644" y="2857723"/>
              <a:ext cx="441507" cy="19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71150" y="4249944"/>
            <a:ext cx="443303" cy="192857"/>
            <a:chOff x="15171150" y="4249944"/>
            <a:chExt cx="443303" cy="192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171150" y="4249944"/>
              <a:ext cx="443303" cy="19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88644" y="5489638"/>
            <a:ext cx="441507" cy="192857"/>
            <a:chOff x="13388644" y="5489638"/>
            <a:chExt cx="441507" cy="1928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88644" y="5489638"/>
              <a:ext cx="441507" cy="19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72213" y="6845835"/>
            <a:ext cx="443303" cy="192857"/>
            <a:chOff x="11472213" y="6845835"/>
            <a:chExt cx="443303" cy="1928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1472213" y="6845835"/>
              <a:ext cx="443303" cy="19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378062" y="8178804"/>
            <a:ext cx="441507" cy="192857"/>
            <a:chOff x="13378062" y="8178804"/>
            <a:chExt cx="441507" cy="1928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78062" y="8178804"/>
              <a:ext cx="441507" cy="192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73695" y="4629511"/>
            <a:ext cx="3031067" cy="1913111"/>
            <a:chOff x="13973695" y="4629511"/>
            <a:chExt cx="3031067" cy="191311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973695" y="4629511"/>
              <a:ext cx="3031067" cy="1913111"/>
              <a:chOff x="13973695" y="4629511"/>
              <a:chExt cx="3031067" cy="191311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73695" y="4629511"/>
                <a:ext cx="3031067" cy="1913111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21152" y="4769707"/>
              <a:ext cx="2766800" cy="18711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78330" y="4629511"/>
            <a:ext cx="3031067" cy="1913111"/>
            <a:chOff x="10178330" y="4629511"/>
            <a:chExt cx="3031067" cy="191311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178330" y="4629511"/>
              <a:ext cx="3031067" cy="1913111"/>
              <a:chOff x="10178330" y="4629511"/>
              <a:chExt cx="3031067" cy="191311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78330" y="4629511"/>
                <a:ext cx="3031067" cy="1913111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31407" y="5029476"/>
              <a:ext cx="2595829" cy="12776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178330" y="7318677"/>
            <a:ext cx="3031067" cy="1913111"/>
            <a:chOff x="10178330" y="7318677"/>
            <a:chExt cx="3031067" cy="191311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178330" y="7318677"/>
              <a:ext cx="3031067" cy="1913111"/>
              <a:chOff x="10178330" y="7318677"/>
              <a:chExt cx="3031067" cy="191311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78330" y="7318677"/>
                <a:ext cx="3031067" cy="191311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87140" y="7362948"/>
              <a:ext cx="2750781" cy="18096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73695" y="7318677"/>
            <a:ext cx="3031067" cy="1913111"/>
            <a:chOff x="13973695" y="7318677"/>
            <a:chExt cx="3031067" cy="191311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973695" y="7318677"/>
              <a:ext cx="3031067" cy="1913111"/>
              <a:chOff x="13973695" y="7318677"/>
              <a:chExt cx="3031067" cy="1913111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73695" y="7318677"/>
                <a:ext cx="3031067" cy="1913111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51428" y="7608566"/>
              <a:ext cx="3218057" cy="1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495" y="2333308"/>
            <a:ext cx="2888933" cy="83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4684" y="3099150"/>
            <a:ext cx="5606791" cy="1306683"/>
            <a:chOff x="2114684" y="3099150"/>
            <a:chExt cx="5606791" cy="13066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4684" y="3099150"/>
              <a:ext cx="5606791" cy="13066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50776" y="4628571"/>
            <a:ext cx="13984162" cy="3042166"/>
            <a:chOff x="2150776" y="4628571"/>
            <a:chExt cx="13984162" cy="30421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0776" y="4628571"/>
              <a:ext cx="13984162" cy="30421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8579" y="2762471"/>
            <a:ext cx="1855922" cy="1575240"/>
            <a:chOff x="7968579" y="2762471"/>
            <a:chExt cx="1855922" cy="15752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8579" y="2762471"/>
              <a:ext cx="1855922" cy="157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2637" y="2687205"/>
            <a:ext cx="2420702" cy="328900"/>
            <a:chOff x="7562637" y="2687205"/>
            <a:chExt cx="2420702" cy="3289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20000">
              <a:off x="7562637" y="2687205"/>
              <a:ext cx="2420702" cy="3289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6697" y="3234621"/>
            <a:ext cx="5405248" cy="847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67522" y="7979606"/>
            <a:ext cx="12150671" cy="1141317"/>
            <a:chOff x="3067522" y="7979606"/>
            <a:chExt cx="12150671" cy="114131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921564" y="7979606"/>
              <a:ext cx="10442586" cy="1141317"/>
              <a:chOff x="3921564" y="7979606"/>
              <a:chExt cx="10442586" cy="114131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921564" y="7979606"/>
                <a:ext cx="10442586" cy="114131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8426" y="8214818"/>
              <a:ext cx="14025114" cy="7158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82923" y="2045071"/>
            <a:ext cx="5106505" cy="35140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99628" y="4091254"/>
            <a:ext cx="6712972" cy="3833166"/>
            <a:chOff x="3299628" y="4091254"/>
            <a:chExt cx="6712972" cy="3833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339" y="2424867"/>
              <a:ext cx="13425944" cy="766633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9628" y="4091254"/>
              <a:ext cx="6712972" cy="3833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96190" y="5142857"/>
            <a:ext cx="6211190" cy="3921237"/>
            <a:chOff x="5196190" y="5142857"/>
            <a:chExt cx="6211190" cy="39212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6540" y="3438183"/>
              <a:ext cx="12422381" cy="784247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6190" y="5142857"/>
              <a:ext cx="6211190" cy="39212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3677" y="3890481"/>
            <a:ext cx="6171429" cy="3704064"/>
            <a:chOff x="7253677" y="3890481"/>
            <a:chExt cx="6171429" cy="37040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9732" y="2280219"/>
              <a:ext cx="12342857" cy="740812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3677" y="3890481"/>
              <a:ext cx="6171429" cy="37040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14657" y="5440386"/>
            <a:ext cx="6171429" cy="3233515"/>
            <a:chOff x="8814657" y="5440386"/>
            <a:chExt cx="6171429" cy="32335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9999" y="4034685"/>
              <a:ext cx="12342857" cy="646703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4657" y="5440386"/>
              <a:ext cx="6171429" cy="323351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54495" y="2333308"/>
            <a:ext cx="2888933" cy="8304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26914" y="2685688"/>
            <a:ext cx="4965220" cy="981787"/>
            <a:chOff x="6926914" y="2685688"/>
            <a:chExt cx="4965220" cy="98178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926914" y="2685688"/>
              <a:ext cx="4965220" cy="981787"/>
              <a:chOff x="6926914" y="2685688"/>
              <a:chExt cx="4965220" cy="98178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26914" y="2685688"/>
                <a:ext cx="4965220" cy="98178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4791" y="2781806"/>
              <a:ext cx="5083895" cy="84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6445" y="3381205"/>
            <a:ext cx="11416819" cy="37670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5397" y="3460317"/>
            <a:ext cx="6879365" cy="4874089"/>
            <a:chOff x="1825397" y="3460317"/>
            <a:chExt cx="6879365" cy="4874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397" y="3460317"/>
              <a:ext cx="6879365" cy="48740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203" y="6477473"/>
            <a:ext cx="6028029" cy="9732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7119" y="7769549"/>
            <a:ext cx="5175920" cy="981787"/>
            <a:chOff x="2677119" y="7769549"/>
            <a:chExt cx="5175920" cy="9817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77119" y="7769549"/>
              <a:ext cx="5175920" cy="981787"/>
              <a:chOff x="2677119" y="7769549"/>
              <a:chExt cx="5175920" cy="98178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77119" y="7769549"/>
                <a:ext cx="5175920" cy="98178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3660" y="7879317"/>
              <a:ext cx="5382124" cy="847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3333" y="3460317"/>
            <a:ext cx="6879365" cy="4874089"/>
            <a:chOff x="9333333" y="3460317"/>
            <a:chExt cx="6879365" cy="48740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3333" y="3460317"/>
              <a:ext cx="6879365" cy="48740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1140" y="6477473"/>
            <a:ext cx="6048714" cy="973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8889" y="3904762"/>
            <a:ext cx="5951461" cy="2219048"/>
            <a:chOff x="2288889" y="3904762"/>
            <a:chExt cx="5951461" cy="2219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8889" y="3904762"/>
              <a:ext cx="5951461" cy="22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97285" y="3904762"/>
            <a:ext cx="5951461" cy="2219048"/>
            <a:chOff x="9797285" y="3904762"/>
            <a:chExt cx="5951461" cy="22190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7285" y="3904762"/>
              <a:ext cx="5951461" cy="221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85056" y="7769549"/>
            <a:ext cx="5175920" cy="981787"/>
            <a:chOff x="10185056" y="7769549"/>
            <a:chExt cx="5175920" cy="9817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185056" y="7769549"/>
              <a:ext cx="5175920" cy="981787"/>
              <a:chOff x="10185056" y="7769549"/>
              <a:chExt cx="5175920" cy="98178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85056" y="7769549"/>
                <a:ext cx="5175920" cy="98178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5463" y="7879317"/>
              <a:ext cx="5218886" cy="847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68200" y="1575063"/>
            <a:ext cx="941000" cy="12921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14486" y="1677828"/>
            <a:ext cx="2161505" cy="83497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44971" y="2314260"/>
            <a:ext cx="4867543" cy="5466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69729" y="3511803"/>
            <a:ext cx="4409505" cy="4979599"/>
            <a:chOff x="2869729" y="3511803"/>
            <a:chExt cx="4409505" cy="49795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9729" y="3511803"/>
              <a:ext cx="4409505" cy="49795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8200" y="1575063"/>
            <a:ext cx="941000" cy="1292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14486" y="1677828"/>
            <a:ext cx="2161505" cy="834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4495" y="2312355"/>
            <a:ext cx="2942352" cy="83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56204" y="2244409"/>
            <a:ext cx="4300939" cy="858070"/>
            <a:chOff x="10556204" y="2244409"/>
            <a:chExt cx="4300939" cy="8580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6204" y="2244409"/>
              <a:ext cx="4300939" cy="8580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0221" y="2327771"/>
            <a:ext cx="1810276" cy="677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7681" y="2415193"/>
            <a:ext cx="3901133" cy="545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21217" y="3365699"/>
            <a:ext cx="5170914" cy="1989333"/>
            <a:chOff x="10121217" y="3365699"/>
            <a:chExt cx="5170914" cy="1989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1217" y="3365699"/>
              <a:ext cx="5170914" cy="1989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6204" y="5685541"/>
            <a:ext cx="4300939" cy="858070"/>
            <a:chOff x="10556204" y="5685541"/>
            <a:chExt cx="4300939" cy="8580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6204" y="5685541"/>
              <a:ext cx="4300939" cy="8580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99744" y="5768903"/>
            <a:ext cx="1800752" cy="6770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23214" y="5856326"/>
            <a:ext cx="3614971" cy="5450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21217" y="6806832"/>
            <a:ext cx="5170914" cy="1989333"/>
            <a:chOff x="10121217" y="6806832"/>
            <a:chExt cx="5170914" cy="19893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21217" y="6806832"/>
              <a:ext cx="5170914" cy="1989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20070" y="4230770"/>
            <a:ext cx="4966858" cy="192857"/>
            <a:chOff x="6220070" y="4230770"/>
            <a:chExt cx="4966858" cy="1928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520000">
              <a:off x="6220070" y="4230770"/>
              <a:ext cx="4966858" cy="1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07276" y="6723670"/>
            <a:ext cx="3978253" cy="192857"/>
            <a:chOff x="6707276" y="6723670"/>
            <a:chExt cx="3978253" cy="19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260000">
              <a:off x="6707276" y="6723670"/>
              <a:ext cx="3978253" cy="19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6093" y="3381205"/>
            <a:ext cx="11414552" cy="37670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200" y="1575063"/>
            <a:ext cx="941000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4486" y="1677828"/>
            <a:ext cx="2161505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495" y="2312355"/>
            <a:ext cx="2942352" cy="83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6070" y="3279366"/>
            <a:ext cx="4689052" cy="935502"/>
            <a:chOff x="3136070" y="3279366"/>
            <a:chExt cx="4689052" cy="93550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36070" y="3279366"/>
              <a:ext cx="4689052" cy="935502"/>
              <a:chOff x="3136070" y="3279366"/>
              <a:chExt cx="4689052" cy="93550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36070" y="3279366"/>
                <a:ext cx="4689052" cy="93550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9678" y="3372605"/>
              <a:ext cx="1975724" cy="7322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1956" y="3467889"/>
              <a:ext cx="4255867" cy="59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1175" y="4597355"/>
            <a:ext cx="6118843" cy="2354016"/>
            <a:chOff x="2421175" y="4597355"/>
            <a:chExt cx="6118843" cy="23540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1175" y="4597355"/>
              <a:ext cx="6118843" cy="23540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0592" y="3279366"/>
            <a:ext cx="4689052" cy="935502"/>
            <a:chOff x="10460592" y="3279366"/>
            <a:chExt cx="4689052" cy="93550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60592" y="3279366"/>
              <a:ext cx="4689052" cy="935502"/>
              <a:chOff x="10460592" y="3279366"/>
              <a:chExt cx="4689052" cy="93550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60592" y="3279366"/>
                <a:ext cx="4689052" cy="93550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63876" y="3373879"/>
              <a:ext cx="1965743" cy="73002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79250" y="3467890"/>
              <a:ext cx="3942762" cy="5944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45697" y="4597355"/>
            <a:ext cx="6118843" cy="2354016"/>
            <a:chOff x="9745697" y="4597355"/>
            <a:chExt cx="6118843" cy="23540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45697" y="4597355"/>
              <a:ext cx="6118843" cy="23540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94161" y="7333859"/>
            <a:ext cx="5821914" cy="1829867"/>
            <a:chOff x="9894161" y="7333859"/>
            <a:chExt cx="5821914" cy="182986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94161" y="7333859"/>
              <a:ext cx="5821914" cy="1829867"/>
              <a:chOff x="9894161" y="7333859"/>
              <a:chExt cx="5821914" cy="18298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94161" y="7333859"/>
                <a:ext cx="5821914" cy="182986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97756" y="7624971"/>
              <a:ext cx="6022695" cy="13895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69639" y="7333859"/>
            <a:ext cx="5821914" cy="1829867"/>
            <a:chOff x="2569639" y="7333859"/>
            <a:chExt cx="5821914" cy="182986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69639" y="7333859"/>
              <a:ext cx="5821914" cy="1829867"/>
              <a:chOff x="2569639" y="7333859"/>
              <a:chExt cx="5821914" cy="182986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569639" y="7333859"/>
                <a:ext cx="5821914" cy="1829867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9400" y="7601952"/>
              <a:ext cx="5023886" cy="1395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8200" y="1575063"/>
            <a:ext cx="941000" cy="1292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4486" y="1677828"/>
            <a:ext cx="2161505" cy="8349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4495" y="2312355"/>
            <a:ext cx="2942352" cy="830476"/>
          </a:xfrm>
          <a:prstGeom prst="rect">
            <a:avLst/>
          </a:prstGeom>
        </p:spPr>
      </p:pic>
      <p:pic>
        <p:nvPicPr>
          <p:cNvPr id="2" name="평점 결측치 처리 동영상">
            <a:hlinkClick r:id="" action="ppaction://media"/>
            <a:extLst>
              <a:ext uri="{FF2B5EF4-FFF2-40B4-BE49-F238E27FC236}">
                <a16:creationId xmlns:a16="http://schemas.microsoft.com/office/drawing/2014/main" id="{2941DB36-0B1B-585A-670C-C545149E7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82387" y="2982297"/>
            <a:ext cx="10320939" cy="58055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0430" y="1858513"/>
            <a:ext cx="5054410" cy="1306683"/>
            <a:chOff x="10895238" y="1560989"/>
            <a:chExt cx="5054410" cy="13066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95238" y="1560989"/>
              <a:ext cx="5054410" cy="13066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00720" y="1993985"/>
            <a:ext cx="4918905" cy="847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3100" y="3157009"/>
            <a:ext cx="4472138" cy="5566801"/>
            <a:chOff x="12323100" y="3157009"/>
            <a:chExt cx="4472138" cy="55668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3100" y="3157009"/>
              <a:ext cx="4472138" cy="55668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48966" y="4223228"/>
            <a:ext cx="3812524" cy="3547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9648" y="3176056"/>
            <a:ext cx="4207971" cy="5547753"/>
            <a:chOff x="2139648" y="3176056"/>
            <a:chExt cx="4207971" cy="55477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9648" y="3176056"/>
              <a:ext cx="4207971" cy="554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15062" y="3176056"/>
            <a:ext cx="4207971" cy="5547753"/>
            <a:chOff x="7415062" y="3176056"/>
            <a:chExt cx="4207971" cy="55477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5062" y="3176056"/>
              <a:ext cx="4207971" cy="55477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43544" y="5747552"/>
            <a:ext cx="645040" cy="192857"/>
            <a:chOff x="6543544" y="5747552"/>
            <a:chExt cx="645040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3544" y="5747552"/>
              <a:ext cx="645040" cy="192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8200" y="1575063"/>
            <a:ext cx="941000" cy="1292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14486" y="1677828"/>
            <a:ext cx="2161505" cy="8349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54495" y="2312355"/>
            <a:ext cx="2072267" cy="8304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0598" y="2762471"/>
            <a:ext cx="9655501" cy="3565501"/>
            <a:chOff x="4290598" y="2762471"/>
            <a:chExt cx="9655501" cy="35655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0598" y="2762471"/>
              <a:ext cx="9655501" cy="35655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4831" y="2094247"/>
            <a:ext cx="5154258" cy="1877182"/>
            <a:chOff x="10494831" y="2094247"/>
            <a:chExt cx="5154258" cy="18771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4831" y="2094247"/>
              <a:ext cx="5154258" cy="18771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8200" y="1575063"/>
            <a:ext cx="941000" cy="1292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4486" y="1677828"/>
            <a:ext cx="2161505" cy="8349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4495" y="2312355"/>
            <a:ext cx="1500238" cy="83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94597" y="7081098"/>
            <a:ext cx="6404230" cy="1617363"/>
            <a:chOff x="9894597" y="7081098"/>
            <a:chExt cx="6404230" cy="16173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94597" y="7081098"/>
              <a:ext cx="6404230" cy="1617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86887" y="6750820"/>
            <a:ext cx="5880952" cy="2182679"/>
            <a:chOff x="1986887" y="6750820"/>
            <a:chExt cx="5880952" cy="21826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6887" y="6750820"/>
              <a:ext cx="5880952" cy="2182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63399" y="7678541"/>
            <a:ext cx="1635638" cy="276444"/>
            <a:chOff x="8063399" y="7678541"/>
            <a:chExt cx="1635638" cy="27644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63399" y="7720335"/>
              <a:ext cx="1635638" cy="192857"/>
              <a:chOff x="8063399" y="7720335"/>
              <a:chExt cx="1635638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63399" y="7720335"/>
                <a:ext cx="1635638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3782" y="7678541"/>
              <a:ext cx="1127674" cy="276444"/>
              <a:chOff x="8253782" y="7678541"/>
              <a:chExt cx="1127674" cy="276444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253782" y="7678541"/>
                <a:ext cx="1127674" cy="276444"/>
                <a:chOff x="8253782" y="7678541"/>
                <a:chExt cx="1127674" cy="27644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253782" y="7678541"/>
                  <a:ext cx="1127674" cy="276444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70344" y="7633331"/>
                <a:ext cx="1336648" cy="431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3933" y="3117542"/>
            <a:ext cx="9118702" cy="5661856"/>
            <a:chOff x="2353933" y="3117542"/>
            <a:chExt cx="9118702" cy="56618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3933" y="3117542"/>
              <a:ext cx="9118702" cy="56618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8200" y="1575063"/>
            <a:ext cx="941000" cy="1292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14486" y="1677828"/>
            <a:ext cx="2161505" cy="834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4971" y="2272355"/>
            <a:ext cx="1266352" cy="546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37385" y="3165070"/>
            <a:ext cx="4472138" cy="5566801"/>
            <a:chOff x="12037385" y="3165070"/>
            <a:chExt cx="4472138" cy="55668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37385" y="3165070"/>
              <a:ext cx="4472138" cy="55668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63347" y="3430406"/>
            <a:ext cx="3869048" cy="51243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8683" y="3381205"/>
            <a:ext cx="12566933" cy="376706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44065" y="3571801"/>
            <a:ext cx="2629638" cy="104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53589" y="5212669"/>
            <a:ext cx="3507857" cy="15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58574" y="3615532"/>
            <a:ext cx="5773686" cy="104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3947" y="3541263"/>
            <a:ext cx="1031584" cy="1017108"/>
            <a:chOff x="2433947" y="3541263"/>
            <a:chExt cx="1031584" cy="10171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3947" y="3541263"/>
              <a:ext cx="1031584" cy="10171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05309" y="3348976"/>
            <a:ext cx="1358554" cy="1401682"/>
            <a:chOff x="10305309" y="3348976"/>
            <a:chExt cx="1358554" cy="14016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5309" y="3348976"/>
              <a:ext cx="1358554" cy="14016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93180" y="4735663"/>
            <a:ext cx="2057064" cy="1723810"/>
            <a:chOff x="10293180" y="4735663"/>
            <a:chExt cx="2057064" cy="17238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93180" y="5089712"/>
              <a:ext cx="1293135" cy="1291944"/>
              <a:chOff x="10293180" y="5089712"/>
              <a:chExt cx="1293135" cy="129194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93180" y="5089712"/>
                <a:ext cx="1293135" cy="12919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639079" y="4978448"/>
              <a:ext cx="1535368" cy="1230346"/>
              <a:chOff x="10639079" y="4978448"/>
              <a:chExt cx="1535368" cy="12303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320000">
                <a:off x="10639079" y="4978448"/>
                <a:ext cx="1535368" cy="123034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68098" y="5159335"/>
            <a:ext cx="3185829" cy="1043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29544" y="4727981"/>
            <a:ext cx="2160493" cy="1731281"/>
            <a:chOff x="1829544" y="4727981"/>
            <a:chExt cx="2160493" cy="17312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20000">
              <a:off x="1829544" y="4727981"/>
              <a:ext cx="2160493" cy="17312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68098" y="6889682"/>
            <a:ext cx="4911905" cy="10438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24685" y="6741656"/>
            <a:ext cx="1608289" cy="1164623"/>
            <a:chOff x="2124685" y="6741656"/>
            <a:chExt cx="1608289" cy="11646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24685" y="6741656"/>
              <a:ext cx="1608289" cy="11646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7248" y="1537606"/>
            <a:ext cx="893381" cy="12731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14486" y="1646714"/>
            <a:ext cx="1604933" cy="8349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3150" y="2796500"/>
            <a:ext cx="10539657" cy="46533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6791" y="3337017"/>
            <a:ext cx="7046046" cy="4972368"/>
            <a:chOff x="2296791" y="3337017"/>
            <a:chExt cx="7046046" cy="49723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01679" y="1175387"/>
              <a:ext cx="14092093" cy="994473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6791" y="3337017"/>
              <a:ext cx="7046046" cy="49723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3911" y="1623530"/>
            <a:ext cx="1862429" cy="12877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24010" y="1717409"/>
            <a:ext cx="2149562" cy="12470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4495" y="2333308"/>
            <a:ext cx="1066610" cy="83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61009" y="6591263"/>
            <a:ext cx="1990039" cy="1995844"/>
            <a:chOff x="11061009" y="6591263"/>
            <a:chExt cx="1990039" cy="199584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061009" y="6591263"/>
              <a:ext cx="1990039" cy="1995844"/>
              <a:chOff x="11061009" y="6591263"/>
              <a:chExt cx="1990039" cy="19958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61009" y="6591263"/>
                <a:ext cx="1990039" cy="199584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4933" y="7042655"/>
              <a:ext cx="1898267" cy="10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41016" y="2547378"/>
            <a:ext cx="1990039" cy="1995844"/>
            <a:chOff x="12241016" y="2547378"/>
            <a:chExt cx="1990039" cy="199584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241016" y="2547378"/>
              <a:ext cx="1990039" cy="1995844"/>
              <a:chOff x="12241016" y="2547378"/>
              <a:chExt cx="1990039" cy="199584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41016" y="2547378"/>
                <a:ext cx="1990039" cy="199584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6131" y="2979725"/>
              <a:ext cx="2018629" cy="101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61009" y="4440740"/>
            <a:ext cx="1990039" cy="1995844"/>
            <a:chOff x="11061009" y="4440740"/>
            <a:chExt cx="1990039" cy="199584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061009" y="4440740"/>
              <a:ext cx="1990039" cy="1995844"/>
              <a:chOff x="11061009" y="4440740"/>
              <a:chExt cx="1990039" cy="199584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061009" y="4440740"/>
                <a:ext cx="1990039" cy="199584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24933" y="5046228"/>
              <a:ext cx="1907790" cy="6989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21023" y="4440740"/>
            <a:ext cx="1990039" cy="1995844"/>
            <a:chOff x="13421023" y="4440740"/>
            <a:chExt cx="1990039" cy="19958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421023" y="4440740"/>
              <a:ext cx="1990039" cy="1995844"/>
              <a:chOff x="13421023" y="4440740"/>
              <a:chExt cx="1990039" cy="199584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21023" y="4440740"/>
                <a:ext cx="1990039" cy="199584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75423" y="4882610"/>
              <a:ext cx="1917229" cy="102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21023" y="6591263"/>
            <a:ext cx="1990039" cy="1995844"/>
            <a:chOff x="13421023" y="6591263"/>
            <a:chExt cx="1990039" cy="199584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421023" y="6591263"/>
              <a:ext cx="1990039" cy="1995844"/>
              <a:chOff x="13421023" y="6591263"/>
              <a:chExt cx="1990039" cy="199584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21023" y="6591263"/>
                <a:ext cx="1990039" cy="199584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75166" y="7007083"/>
              <a:ext cx="1761010" cy="1047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0083" y="3349717"/>
            <a:ext cx="7196192" cy="2560401"/>
            <a:chOff x="2690083" y="3349717"/>
            <a:chExt cx="7196192" cy="25604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0892" y="2236637"/>
              <a:ext cx="14392384" cy="512080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0083" y="3349717"/>
              <a:ext cx="7196192" cy="25604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81345" y="3349717"/>
            <a:ext cx="5132243" cy="5078148"/>
            <a:chOff x="10481345" y="3349717"/>
            <a:chExt cx="5132243" cy="5078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6681" y="1142100"/>
              <a:ext cx="10264486" cy="1015629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1345" y="3349717"/>
              <a:ext cx="5132243" cy="5078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1036" y="6177798"/>
            <a:ext cx="7215240" cy="2431726"/>
            <a:chOff x="2671036" y="6177798"/>
            <a:chExt cx="7215240" cy="24317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1036" y="6177798"/>
              <a:ext cx="7215240" cy="24317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3911" y="1623530"/>
            <a:ext cx="1862429" cy="12877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4010" y="1717409"/>
            <a:ext cx="2149562" cy="12470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54495" y="2333308"/>
            <a:ext cx="1066610" cy="83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49408" y="6442455"/>
            <a:ext cx="6509743" cy="1838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3911" y="1623530"/>
            <a:ext cx="1862429" cy="12877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24010" y="1717409"/>
            <a:ext cx="2149562" cy="12470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4971" y="2314260"/>
            <a:ext cx="1256829" cy="54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1350" y="4248705"/>
            <a:ext cx="4269903" cy="1171171"/>
            <a:chOff x="2321350" y="4248705"/>
            <a:chExt cx="4269903" cy="11711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21350" y="4248705"/>
              <a:ext cx="4269903" cy="1171171"/>
              <a:chOff x="2321350" y="4248705"/>
              <a:chExt cx="4269903" cy="11711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21350" y="4248705"/>
                <a:ext cx="4269903" cy="117117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3314" y="4191945"/>
              <a:ext cx="1602371" cy="13064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5638" y="4526294"/>
              <a:ext cx="2297286" cy="695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73298" y="4248705"/>
            <a:ext cx="4291067" cy="1171171"/>
            <a:chOff x="11673298" y="4248705"/>
            <a:chExt cx="4291067" cy="11711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673298" y="4248705"/>
              <a:ext cx="4291067" cy="1171171"/>
              <a:chOff x="11673298" y="4248705"/>
              <a:chExt cx="4291067" cy="11711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673298" y="4248705"/>
                <a:ext cx="4291067" cy="117117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86426" y="4205149"/>
              <a:ext cx="1649990" cy="1306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8750" y="4545346"/>
              <a:ext cx="1873143" cy="695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72862" y="5947694"/>
            <a:ext cx="4269903" cy="1171171"/>
            <a:chOff x="9272862" y="5947694"/>
            <a:chExt cx="4269903" cy="11711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2862" y="5947694"/>
              <a:ext cx="4269903" cy="11711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64826" y="5915942"/>
            <a:ext cx="1659514" cy="12921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16198" y="6279303"/>
            <a:ext cx="1818790" cy="10127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97324" y="4248705"/>
            <a:ext cx="4269903" cy="1171171"/>
            <a:chOff x="6997324" y="4248705"/>
            <a:chExt cx="4269903" cy="11711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97324" y="4248705"/>
              <a:ext cx="4269903" cy="1171171"/>
              <a:chOff x="6997324" y="4248705"/>
              <a:chExt cx="4269903" cy="11711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324" y="4248705"/>
                <a:ext cx="4269903" cy="117117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89288" y="4207428"/>
              <a:ext cx="1659514" cy="130647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21612" y="4545343"/>
              <a:ext cx="2172400" cy="695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71963" y="5947694"/>
            <a:ext cx="4291067" cy="1171171"/>
            <a:chOff x="4571963" y="5947694"/>
            <a:chExt cx="4291067" cy="11711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71963" y="5947694"/>
              <a:ext cx="4291067" cy="11711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5092" y="5923186"/>
            <a:ext cx="1678562" cy="12731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36463" y="6279306"/>
            <a:ext cx="1292895" cy="10127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3911" y="1623530"/>
            <a:ext cx="1862429" cy="12877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24010" y="1717409"/>
            <a:ext cx="2149562" cy="12470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4971" y="2314260"/>
            <a:ext cx="3089867" cy="546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0807" y="5611041"/>
            <a:ext cx="4259933" cy="1361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8138" y="3999190"/>
            <a:ext cx="7150360" cy="1760089"/>
            <a:chOff x="1838138" y="3999190"/>
            <a:chExt cx="7150360" cy="17600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8138" y="3999190"/>
              <a:ext cx="7150360" cy="1760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0542" y="2762471"/>
            <a:ext cx="5924571" cy="6171429"/>
            <a:chOff x="10000542" y="2762471"/>
            <a:chExt cx="592457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0542" y="2762471"/>
              <a:ext cx="592457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94216" y="3366860"/>
            <a:ext cx="3038202" cy="697552"/>
            <a:chOff x="3894216" y="3366860"/>
            <a:chExt cx="3038202" cy="6975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81846" y="3366860"/>
              <a:ext cx="2921487" cy="697552"/>
              <a:chOff x="3981846" y="3366860"/>
              <a:chExt cx="2921487" cy="6975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81846" y="3366860"/>
                <a:ext cx="2921487" cy="697552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8883" y="3432448"/>
              <a:ext cx="4271381" cy="6142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93618" y="6732524"/>
            <a:ext cx="4447619" cy="2221362"/>
            <a:chOff x="3193618" y="6732524"/>
            <a:chExt cx="4447619" cy="22213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193618" y="7430076"/>
              <a:ext cx="4439399" cy="1518742"/>
              <a:chOff x="3193618" y="7430076"/>
              <a:chExt cx="4439399" cy="151874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193618" y="7430076"/>
                <a:ext cx="4439399" cy="15187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894216" y="6732524"/>
              <a:ext cx="3038202" cy="697552"/>
              <a:chOff x="3894216" y="6732524"/>
              <a:chExt cx="3038202" cy="69755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81846" y="6732524"/>
                <a:ext cx="2921487" cy="697552"/>
                <a:chOff x="3981846" y="6732524"/>
                <a:chExt cx="2921487" cy="697552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981846" y="6732524"/>
                  <a:ext cx="2921487" cy="697552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979683" y="6798112"/>
                <a:ext cx="4140590" cy="61421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783054" y="5154762"/>
            <a:ext cx="4357702" cy="128571"/>
            <a:chOff x="8783054" y="5154762"/>
            <a:chExt cx="4357702" cy="128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20000">
              <a:off x="8783054" y="5154762"/>
              <a:ext cx="4357702" cy="1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4286" y="2174927"/>
            <a:ext cx="12457143" cy="5904762"/>
            <a:chOff x="2914286" y="2174927"/>
            <a:chExt cx="12457143" cy="5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4286" y="2174927"/>
              <a:ext cx="12457143" cy="5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8445" y="3381205"/>
            <a:ext cx="11987314" cy="37670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4286" y="619048"/>
            <a:ext cx="17057143" cy="9047619"/>
            <a:chOff x="614286" y="619048"/>
            <a:chExt cx="17057143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6" y="619048"/>
              <a:ext cx="17057143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138" y="1726347"/>
            <a:ext cx="1031591" cy="1036124"/>
            <a:chOff x="1838138" y="1726347"/>
            <a:chExt cx="1031591" cy="1036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38" y="1726347"/>
              <a:ext cx="1031591" cy="1036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0990" y="3874800"/>
            <a:ext cx="1947968" cy="1923919"/>
            <a:chOff x="1940990" y="3874800"/>
            <a:chExt cx="1947968" cy="19239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0990" y="3874800"/>
              <a:ext cx="1947968" cy="1923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43354" y="4046883"/>
            <a:ext cx="1629122" cy="1579754"/>
            <a:chOff x="4343354" y="4046883"/>
            <a:chExt cx="1629122" cy="1579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354" y="4046883"/>
              <a:ext cx="1629122" cy="1579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6872" y="4054270"/>
            <a:ext cx="1564980" cy="1564980"/>
            <a:chOff x="6426872" y="4054270"/>
            <a:chExt cx="1564980" cy="1564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6872" y="4054270"/>
              <a:ext cx="1564980" cy="1564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70532" y="6276091"/>
            <a:ext cx="1612951" cy="1612951"/>
            <a:chOff x="4270532" y="6276091"/>
            <a:chExt cx="1612951" cy="16129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0532" y="6276091"/>
              <a:ext cx="1612951" cy="1612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47693" y="6276091"/>
            <a:ext cx="1612951" cy="1612951"/>
            <a:chOff x="6447693" y="6276091"/>
            <a:chExt cx="1612951" cy="16129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7693" y="6276091"/>
              <a:ext cx="1612951" cy="1612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3370" y="6276091"/>
            <a:ext cx="1612951" cy="1612951"/>
            <a:chOff x="2093370" y="6276091"/>
            <a:chExt cx="1612951" cy="16129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3370" y="6276091"/>
              <a:ext cx="1612951" cy="16129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8200" y="1575063"/>
            <a:ext cx="950524" cy="1292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14486" y="1677828"/>
            <a:ext cx="1859400" cy="8349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54495" y="2333308"/>
            <a:ext cx="1257229" cy="8304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19048" y="2244409"/>
            <a:ext cx="7780952" cy="6236741"/>
            <a:chOff x="8819048" y="2244409"/>
            <a:chExt cx="7780952" cy="62367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19048" y="2244409"/>
              <a:ext cx="7780952" cy="62367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38138" y="3748199"/>
            <a:ext cx="6430837" cy="2111141"/>
            <a:chOff x="1838138" y="3748199"/>
            <a:chExt cx="6430837" cy="21111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8138" y="3748199"/>
              <a:ext cx="6430837" cy="2111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21564" y="7990256"/>
            <a:ext cx="5175920" cy="981787"/>
            <a:chOff x="10121564" y="7990256"/>
            <a:chExt cx="5175920" cy="98178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121564" y="7990256"/>
              <a:ext cx="5175920" cy="981787"/>
              <a:chOff x="10121564" y="7990256"/>
              <a:chExt cx="5175920" cy="9817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121564" y="7990256"/>
                <a:ext cx="5175920" cy="98178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5990" y="8100024"/>
              <a:ext cx="6193590" cy="847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71429" y="3884976"/>
            <a:ext cx="1624475" cy="1088026"/>
            <a:chOff x="9171429" y="3884976"/>
            <a:chExt cx="1624475" cy="10880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71429" y="3884976"/>
              <a:ext cx="1624475" cy="108802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66528" y="4176818"/>
            <a:ext cx="1143200" cy="5428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023989" y="3884976"/>
            <a:ext cx="1624475" cy="1088026"/>
            <a:chOff x="11023989" y="3884976"/>
            <a:chExt cx="1624475" cy="108802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023989" y="3884976"/>
              <a:ext cx="1624475" cy="1088026"/>
              <a:chOff x="11023989" y="3884976"/>
              <a:chExt cx="1624475" cy="108802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023989" y="3884976"/>
                <a:ext cx="1624475" cy="108802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69240" y="4173102"/>
              <a:ext cx="1230210" cy="5486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822784" y="3884976"/>
            <a:ext cx="1624475" cy="1088026"/>
            <a:chOff x="12822784" y="3884976"/>
            <a:chExt cx="1624475" cy="108802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822784" y="3884976"/>
              <a:ext cx="1624475" cy="1088026"/>
              <a:chOff x="12822784" y="3884976"/>
              <a:chExt cx="1624475" cy="108802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22784" y="3884976"/>
                <a:ext cx="1624475" cy="1088026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52406" y="4163578"/>
              <a:ext cx="1307029" cy="5676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675343" y="3884976"/>
            <a:ext cx="1624475" cy="1088026"/>
            <a:chOff x="14675343" y="3884976"/>
            <a:chExt cx="1624475" cy="108802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75343" y="3884976"/>
              <a:ext cx="1624475" cy="108802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936509" y="4173102"/>
            <a:ext cx="1179010" cy="55813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171429" y="5257687"/>
            <a:ext cx="1624475" cy="1088026"/>
            <a:chOff x="9171429" y="5257687"/>
            <a:chExt cx="1624475" cy="108802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71429" y="5257687"/>
              <a:ext cx="1624475" cy="1088026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69061" y="5545813"/>
            <a:ext cx="1348571" cy="55813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023989" y="5257687"/>
            <a:ext cx="1624475" cy="1088026"/>
            <a:chOff x="11023989" y="5257687"/>
            <a:chExt cx="1624475" cy="108802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23989" y="5257687"/>
              <a:ext cx="1624475" cy="108802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68049" y="5564861"/>
            <a:ext cx="1202981" cy="55813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22784" y="5257687"/>
            <a:ext cx="1624475" cy="1088026"/>
            <a:chOff x="12822784" y="5257687"/>
            <a:chExt cx="1624475" cy="108802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22784" y="5257687"/>
              <a:ext cx="1624475" cy="108802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74282" y="5564861"/>
            <a:ext cx="1295638" cy="55813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675343" y="5257687"/>
            <a:ext cx="1624475" cy="1088026"/>
            <a:chOff x="14675343" y="5257687"/>
            <a:chExt cx="1624475" cy="108802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75343" y="5257687"/>
              <a:ext cx="1624475" cy="1088026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844547" y="5564861"/>
            <a:ext cx="1282438" cy="55813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197577" y="6630398"/>
            <a:ext cx="1624475" cy="1088026"/>
            <a:chOff x="9197577" y="6630398"/>
            <a:chExt cx="1624475" cy="108802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97577" y="6630398"/>
              <a:ext cx="1624475" cy="1088026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41637" y="6821496"/>
            <a:ext cx="1193457" cy="79311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050137" y="6630398"/>
            <a:ext cx="1624475" cy="1088026"/>
            <a:chOff x="11050137" y="6630398"/>
            <a:chExt cx="1624475" cy="108802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50137" y="6630398"/>
              <a:ext cx="1624475" cy="1088026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248092" y="6937572"/>
            <a:ext cx="1318381" cy="55813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2848932" y="6630398"/>
            <a:ext cx="1624475" cy="1088026"/>
            <a:chOff x="12848932" y="6630398"/>
            <a:chExt cx="1624475" cy="108802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48932" y="6630398"/>
              <a:ext cx="1624475" cy="1088026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92992" y="6821496"/>
            <a:ext cx="1193457" cy="77406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701492" y="6630398"/>
            <a:ext cx="1624475" cy="1088026"/>
            <a:chOff x="14701492" y="6630398"/>
            <a:chExt cx="1624475" cy="108802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01492" y="6630398"/>
              <a:ext cx="1624475" cy="1088026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007115" y="6918524"/>
            <a:ext cx="1070629" cy="577181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023989" y="2503568"/>
            <a:ext cx="1624475" cy="1088026"/>
            <a:chOff x="11023989" y="2503568"/>
            <a:chExt cx="1624475" cy="108802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1023989" y="2503568"/>
              <a:ext cx="1624475" cy="1088026"/>
              <a:chOff x="11023989" y="2503568"/>
              <a:chExt cx="1624475" cy="1088026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023989" y="2503568"/>
                <a:ext cx="1624475" cy="1088026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67154" y="2791695"/>
              <a:ext cx="1384829" cy="57718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822784" y="2503568"/>
            <a:ext cx="1624475" cy="1088026"/>
            <a:chOff x="12822784" y="2503568"/>
            <a:chExt cx="1624475" cy="1088026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2822784" y="2503568"/>
              <a:ext cx="1624475" cy="1088026"/>
              <a:chOff x="12822784" y="2503568"/>
              <a:chExt cx="1624475" cy="1088026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22784" y="2503568"/>
                <a:ext cx="1624475" cy="1088026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81835" y="2810743"/>
              <a:ext cx="979343" cy="548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1644</Words>
  <Application>Microsoft Office PowerPoint</Application>
  <PresentationFormat>사용자 지정</PresentationFormat>
  <Paragraphs>184</Paragraphs>
  <Slides>37</Slides>
  <Notes>32</Notes>
  <HiddenSlides>1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이정희</cp:lastModifiedBy>
  <cp:revision>2</cp:revision>
  <dcterms:created xsi:type="dcterms:W3CDTF">2024-04-12T08:36:40Z</dcterms:created>
  <dcterms:modified xsi:type="dcterms:W3CDTF">2024-04-11T23:58:21Z</dcterms:modified>
</cp:coreProperties>
</file>